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329" r:id="rId3"/>
    <p:sldId id="302" r:id="rId4"/>
    <p:sldId id="301" r:id="rId5"/>
    <p:sldId id="357" r:id="rId6"/>
    <p:sldId id="358" r:id="rId7"/>
    <p:sldId id="359" r:id="rId8"/>
    <p:sldId id="360" r:id="rId9"/>
    <p:sldId id="361" r:id="rId10"/>
    <p:sldId id="340" r:id="rId11"/>
    <p:sldId id="341" r:id="rId12"/>
    <p:sldId id="342" r:id="rId13"/>
    <p:sldId id="343" r:id="rId14"/>
    <p:sldId id="344" r:id="rId15"/>
    <p:sldId id="345" r:id="rId16"/>
    <p:sldId id="284" r:id="rId17"/>
    <p:sldId id="320" r:id="rId18"/>
    <p:sldId id="346" r:id="rId19"/>
    <p:sldId id="285" r:id="rId20"/>
    <p:sldId id="321" r:id="rId21"/>
    <p:sldId id="347" r:id="rId22"/>
    <p:sldId id="272" r:id="rId23"/>
    <p:sldId id="334" r:id="rId24"/>
    <p:sldId id="286" r:id="rId25"/>
    <p:sldId id="322" r:id="rId26"/>
    <p:sldId id="348" r:id="rId27"/>
    <p:sldId id="287" r:id="rId28"/>
    <p:sldId id="349" r:id="rId29"/>
    <p:sldId id="288" r:id="rId30"/>
    <p:sldId id="350" r:id="rId31"/>
    <p:sldId id="289" r:id="rId32"/>
    <p:sldId id="351" r:id="rId33"/>
    <p:sldId id="290" r:id="rId34"/>
    <p:sldId id="352" r:id="rId35"/>
    <p:sldId id="291" r:id="rId36"/>
    <p:sldId id="353" r:id="rId37"/>
    <p:sldId id="298" r:id="rId38"/>
    <p:sldId id="354" r:id="rId39"/>
    <p:sldId id="292" r:id="rId40"/>
    <p:sldId id="355" r:id="rId41"/>
    <p:sldId id="293" r:id="rId42"/>
    <p:sldId id="356" r:id="rId43"/>
    <p:sldId id="294" r:id="rId44"/>
    <p:sldId id="295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2D4"/>
    <a:srgbClr val="4CB3B6"/>
    <a:srgbClr val="EDF1F2"/>
    <a:srgbClr val="EE7323"/>
    <a:srgbClr val="0A4A4A"/>
    <a:srgbClr val="F7CCAC"/>
    <a:srgbClr val="C3580F"/>
    <a:srgbClr val="E6E6E6"/>
    <a:srgbClr val="1D7F82"/>
    <a:srgbClr val="ED8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DCFD6-032F-4F01-88F6-E9AB5A25E652}" v="49" dt="2021-12-08T07:09:55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3" autoAdjust="0"/>
    <p:restoredTop sz="90033" autoAdjust="0"/>
  </p:normalViewPr>
  <p:slideViewPr>
    <p:cSldViewPr snapToGrid="0">
      <p:cViewPr varScale="1">
        <p:scale>
          <a:sx n="116" d="100"/>
          <a:sy n="116" d="100"/>
        </p:scale>
        <p:origin x="3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4203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D2532-1C1D-4138-A0CF-B8FDAD6613F7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F4496-B409-4016-8BFB-D096CF008F3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174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Farbe QR #1D7F82</a:t>
            </a:r>
          </a:p>
          <a:p>
            <a:r>
              <a:rPr lang="de-CH" dirty="0"/>
              <a:t>Onlineschulung -&gt; wie man feelok nutzt.</a:t>
            </a:r>
          </a:p>
          <a:p>
            <a:r>
              <a:rPr lang="de-CH" dirty="0"/>
              <a:t>Keine Zeit? Dann klicken Sie oben links auf die Schaltfläche «Inhaltsverzeichnis», damit sie zur gewünschten Einheit gehen können. Jede Einheit ist unabhängig von den anderen.  Voraussetzung: Sie befinden sich auf https://feel-ok.ch/onlineschulung-einsatz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977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345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125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597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Multithematisch + Texte für Jugendliche sowie didaktische Materialien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3088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Beispiel Suchmittel, Beispiel Sonnenschutz, Beispiel Alkohol. Medienkompetenz (Arbeitsblätter, interaktive Tools, externe Anbieter)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0871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Beispiel Suchmittel, Beispiel Sonnenschutz, Beispiel Alkohol. Medienkompetenz (Arbeitsblätter, interaktive Tools, externe Anbieter)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4581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AI: Vorbereitung (Themenkatalog), Rollenspiel (Themen bewerten)</a:t>
            </a:r>
            <a:br>
              <a:rPr lang="de-CH" dirty="0"/>
            </a:br>
            <a:r>
              <a:rPr lang="de-CH" dirty="0"/>
              <a:t>Video</a:t>
            </a:r>
            <a:br>
              <a:rPr lang="de-CH" dirty="0"/>
            </a:br>
            <a:r>
              <a:rPr lang="de-CH" dirty="0"/>
              <a:t>Nummer angeben, LP wählen, Thema oder Überraschung? Thema wählen, Tippzettel | Video | 5B-Methode, Fachantwort ||| Überraschungsaufgabe machen und zeigen</a:t>
            </a:r>
            <a:br>
              <a:rPr lang="de-CH" dirty="0"/>
            </a:br>
            <a:r>
              <a:rPr lang="de-CH" dirty="0"/>
              <a:t>Abschluss (Schatzkarte und Preise)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1845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5:00 Leiterspiel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4496-B409-4016-8BFB-D096CF008F39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603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401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445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487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21BDC48-50D2-48D6-B59D-807BA69C3BC2}"/>
              </a:ext>
            </a:extLst>
          </p:cNvPr>
          <p:cNvSpPr/>
          <p:nvPr userDrawn="1"/>
        </p:nvSpPr>
        <p:spPr>
          <a:xfrm>
            <a:off x="-114726" y="1545804"/>
            <a:ext cx="12731932" cy="5312195"/>
          </a:xfrm>
          <a:prstGeom prst="rect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BF091B7-E562-4022-B39C-7DE91039461A}"/>
              </a:ext>
            </a:extLst>
          </p:cNvPr>
          <p:cNvSpPr/>
          <p:nvPr userDrawn="1"/>
        </p:nvSpPr>
        <p:spPr>
          <a:xfrm>
            <a:off x="-365760" y="-170021"/>
            <a:ext cx="13979621" cy="1506817"/>
          </a:xfrm>
          <a:prstGeom prst="rect">
            <a:avLst/>
          </a:prstGeom>
          <a:solidFill>
            <a:srgbClr val="ED8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649" y="10886"/>
            <a:ext cx="9679993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4613275"/>
          </a:xfr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ED8F55"/>
              </a:buClr>
              <a:buSzPct val="85000"/>
              <a:buFont typeface="Wingdings" panose="05000000000000000000" pitchFamily="2" charset="2"/>
              <a:buChar char="§"/>
              <a:defRPr sz="2400">
                <a:solidFill>
                  <a:srgbClr val="0A4A4A"/>
                </a:solidFill>
                <a:latin typeface="Raleway" pitchFamily="2" charset="0"/>
              </a:defRPr>
            </a:lvl1pPr>
            <a:lvl2pPr marL="685800" indent="-228600">
              <a:lnSpc>
                <a:spcPct val="100000"/>
              </a:lnSpc>
              <a:buFont typeface="Raleway" pitchFamily="2" charset="0"/>
              <a:buChar char="-"/>
              <a:defRPr sz="2000">
                <a:solidFill>
                  <a:srgbClr val="1D7F82"/>
                </a:solidFill>
                <a:latin typeface="Raleway" pitchFamily="2" charset="0"/>
              </a:defRPr>
            </a:lvl2pPr>
            <a:lvl3pPr>
              <a:lnSpc>
                <a:spcPct val="100000"/>
              </a:lnSpc>
              <a:defRPr sz="1600">
                <a:solidFill>
                  <a:srgbClr val="0A4A4A"/>
                </a:solidFill>
                <a:latin typeface="Raleway" pitchFamily="2" charset="0"/>
              </a:defRPr>
            </a:lvl3pPr>
            <a:lvl4pPr>
              <a:lnSpc>
                <a:spcPct val="100000"/>
              </a:lnSpc>
              <a:defRPr>
                <a:solidFill>
                  <a:srgbClr val="0A4A4A"/>
                </a:solidFill>
                <a:latin typeface="Raleway" pitchFamily="2" charset="0"/>
              </a:defRPr>
            </a:lvl4pPr>
            <a:lvl5pPr>
              <a:lnSpc>
                <a:spcPct val="100000"/>
              </a:lnSpc>
              <a:defRPr>
                <a:solidFill>
                  <a:srgbClr val="0A4A4A"/>
                </a:solidFill>
                <a:latin typeface="Raleway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Parallelogramm 8">
            <a:extLst>
              <a:ext uri="{FF2B5EF4-FFF2-40B4-BE49-F238E27FC236}">
                <a16:creationId xmlns:a16="http://schemas.microsoft.com/office/drawing/2014/main" id="{477CAA47-658C-4797-B11C-009416104F07}"/>
              </a:ext>
            </a:extLst>
          </p:cNvPr>
          <p:cNvSpPr/>
          <p:nvPr userDrawn="1"/>
        </p:nvSpPr>
        <p:spPr>
          <a:xfrm rot="837595">
            <a:off x="189492" y="-588914"/>
            <a:ext cx="940755" cy="7039550"/>
          </a:xfrm>
          <a:prstGeom prst="parallelogram">
            <a:avLst>
              <a:gd name="adj" fmla="val 76584"/>
            </a:avLst>
          </a:prstGeom>
          <a:solidFill>
            <a:srgbClr val="4CB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724DC982-F576-4E4B-8F46-AAE69752F643}"/>
              </a:ext>
            </a:extLst>
          </p:cNvPr>
          <p:cNvSpPr/>
          <p:nvPr userDrawn="1"/>
        </p:nvSpPr>
        <p:spPr>
          <a:xfrm rot="11370941">
            <a:off x="-637512" y="-379184"/>
            <a:ext cx="1919843" cy="5329575"/>
          </a:xfrm>
          <a:prstGeom prst="trapezoid">
            <a:avLst>
              <a:gd name="adj" fmla="val 50000"/>
            </a:avLst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DC27D3B5-80A0-4400-834F-124DC92A6549}"/>
              </a:ext>
            </a:extLst>
          </p:cNvPr>
          <p:cNvSpPr/>
          <p:nvPr userDrawn="1"/>
        </p:nvSpPr>
        <p:spPr>
          <a:xfrm rot="11370941">
            <a:off x="-1134113" y="1304314"/>
            <a:ext cx="1862051" cy="5045013"/>
          </a:xfrm>
          <a:prstGeom prst="trapezoid">
            <a:avLst>
              <a:gd name="adj" fmla="val 50000"/>
            </a:avLst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4AB8242-1DB9-4587-ADA8-A6577E60711F}"/>
              </a:ext>
            </a:extLst>
          </p:cNvPr>
          <p:cNvSpPr/>
          <p:nvPr userDrawn="1"/>
        </p:nvSpPr>
        <p:spPr>
          <a:xfrm>
            <a:off x="-1451427" y="1223587"/>
            <a:ext cx="14101539" cy="322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9408E37-C639-418C-AD0C-AB6F916522DA}"/>
              </a:ext>
            </a:extLst>
          </p:cNvPr>
          <p:cNvSpPr txBox="1"/>
          <p:nvPr userDrawn="1"/>
        </p:nvSpPr>
        <p:spPr>
          <a:xfrm>
            <a:off x="4865914" y="1188670"/>
            <a:ext cx="7148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dirty="0">
                <a:solidFill>
                  <a:srgbClr val="EE7323"/>
                </a:solidFill>
                <a:latin typeface="Raleway" pitchFamily="2" charset="0"/>
              </a:rPr>
              <a:t>feel-ok.ch · </a:t>
            </a:r>
            <a:r>
              <a:rPr lang="de-CH" sz="2000" dirty="0">
                <a:solidFill>
                  <a:srgbClr val="4CB3B6"/>
                </a:solidFill>
                <a:latin typeface="Raleway" pitchFamily="2" charset="0"/>
              </a:rPr>
              <a:t>Feuer und Flamme für deine Gesundheit</a:t>
            </a:r>
          </a:p>
        </p:txBody>
      </p:sp>
      <p:sp>
        <p:nvSpPr>
          <p:cNvPr id="14" name="Parallelogramm 13">
            <a:extLst>
              <a:ext uri="{FF2B5EF4-FFF2-40B4-BE49-F238E27FC236}">
                <a16:creationId xmlns:a16="http://schemas.microsoft.com/office/drawing/2014/main" id="{C5D0B9BE-6C78-4221-92AC-4078AA1A246D}"/>
              </a:ext>
            </a:extLst>
          </p:cNvPr>
          <p:cNvSpPr/>
          <p:nvPr userDrawn="1"/>
        </p:nvSpPr>
        <p:spPr>
          <a:xfrm rot="962623">
            <a:off x="513900" y="-513325"/>
            <a:ext cx="603630" cy="7039550"/>
          </a:xfrm>
          <a:prstGeom prst="parallelogram">
            <a:avLst>
              <a:gd name="adj" fmla="val 76584"/>
            </a:avLst>
          </a:prstGeom>
          <a:solidFill>
            <a:srgbClr val="75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9B19EF2-CFE8-4DF5-A49B-87FDE0DB7E1D}"/>
              </a:ext>
            </a:extLst>
          </p:cNvPr>
          <p:cNvSpPr/>
          <p:nvPr userDrawn="1"/>
        </p:nvSpPr>
        <p:spPr>
          <a:xfrm>
            <a:off x="-2039257" y="-1422521"/>
            <a:ext cx="1910844" cy="976823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12D3757-484D-40C1-9C1A-499BC1CF1256}"/>
              </a:ext>
            </a:extLst>
          </p:cNvPr>
          <p:cNvSpPr/>
          <p:nvPr userDrawn="1"/>
        </p:nvSpPr>
        <p:spPr>
          <a:xfrm>
            <a:off x="-295553" y="6847114"/>
            <a:ext cx="15020296" cy="1498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E83848E-3AAC-4F3F-AC75-DCAFF0778249}"/>
              </a:ext>
            </a:extLst>
          </p:cNvPr>
          <p:cNvSpPr/>
          <p:nvPr userDrawn="1"/>
        </p:nvSpPr>
        <p:spPr>
          <a:xfrm>
            <a:off x="-295553" y="-1422521"/>
            <a:ext cx="15020296" cy="12462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0041622-47B7-473F-832B-5E5D9ADEBD0D}"/>
              </a:ext>
            </a:extLst>
          </p:cNvPr>
          <p:cNvSpPr/>
          <p:nvPr userDrawn="1"/>
        </p:nvSpPr>
        <p:spPr>
          <a:xfrm>
            <a:off x="12614710" y="-950686"/>
            <a:ext cx="2110033" cy="92964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DF0A39-DA9D-4BF0-B94D-9BA1734B0182}"/>
              </a:ext>
            </a:extLst>
          </p:cNvPr>
          <p:cNvSpPr txBox="1">
            <a:spLocks/>
          </p:cNvSpPr>
          <p:nvPr userDrawn="1"/>
        </p:nvSpPr>
        <p:spPr>
          <a:xfrm>
            <a:off x="11540494" y="92698"/>
            <a:ext cx="626966" cy="4188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blipFill dpi="0" rotWithShape="1">
                  <a:blip r:embed="rId2">
                    <a:alphaModFix amt="70000"/>
                  </a:blip>
                  <a:srcRect/>
                  <a:tile tx="0" ty="0" sx="100000" sy="100000" flip="none" algn="tl"/>
                </a:blip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BC554-27F8-4FEF-B36D-1B0B76B39711}" type="slidenum">
              <a:rPr lang="de-CH" sz="2400" smtClean="0"/>
              <a:pPr/>
              <a:t>‹Nr.›</a:t>
            </a:fld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95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A0CDD22-F9C8-4BC8-A481-817D29D276D7}"/>
              </a:ext>
            </a:extLst>
          </p:cNvPr>
          <p:cNvSpPr/>
          <p:nvPr userDrawn="1"/>
        </p:nvSpPr>
        <p:spPr>
          <a:xfrm>
            <a:off x="-128413" y="1545804"/>
            <a:ext cx="12731932" cy="5399283"/>
          </a:xfrm>
          <a:prstGeom prst="rect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EE1777C-6E03-4597-9AAD-A9CDEEEB153C}"/>
              </a:ext>
            </a:extLst>
          </p:cNvPr>
          <p:cNvSpPr/>
          <p:nvPr userDrawn="1"/>
        </p:nvSpPr>
        <p:spPr>
          <a:xfrm>
            <a:off x="-365760" y="-170021"/>
            <a:ext cx="13979621" cy="1506817"/>
          </a:xfrm>
          <a:prstGeom prst="rect">
            <a:avLst/>
          </a:prstGeom>
          <a:solidFill>
            <a:srgbClr val="ED8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9" name="Parallelogramm 8">
            <a:extLst>
              <a:ext uri="{FF2B5EF4-FFF2-40B4-BE49-F238E27FC236}">
                <a16:creationId xmlns:a16="http://schemas.microsoft.com/office/drawing/2014/main" id="{987CA640-0B26-48DB-9433-54D5508512EE}"/>
              </a:ext>
            </a:extLst>
          </p:cNvPr>
          <p:cNvSpPr/>
          <p:nvPr userDrawn="1"/>
        </p:nvSpPr>
        <p:spPr>
          <a:xfrm rot="837595">
            <a:off x="189492" y="-588914"/>
            <a:ext cx="940755" cy="7039550"/>
          </a:xfrm>
          <a:prstGeom prst="parallelogram">
            <a:avLst>
              <a:gd name="adj" fmla="val 76584"/>
            </a:avLst>
          </a:prstGeom>
          <a:solidFill>
            <a:srgbClr val="4CB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10C8D139-0262-48D6-859F-71C7D9BB0D56}"/>
              </a:ext>
            </a:extLst>
          </p:cNvPr>
          <p:cNvSpPr/>
          <p:nvPr userDrawn="1"/>
        </p:nvSpPr>
        <p:spPr>
          <a:xfrm rot="11370941">
            <a:off x="-637512" y="-374990"/>
            <a:ext cx="1919843" cy="5329575"/>
          </a:xfrm>
          <a:prstGeom prst="trapezoid">
            <a:avLst>
              <a:gd name="adj" fmla="val 50000"/>
            </a:avLst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4E105279-16BB-4B3C-9B1A-524854AF69B8}"/>
              </a:ext>
            </a:extLst>
          </p:cNvPr>
          <p:cNvSpPr/>
          <p:nvPr userDrawn="1"/>
        </p:nvSpPr>
        <p:spPr>
          <a:xfrm rot="11370941">
            <a:off x="-1134113" y="1304314"/>
            <a:ext cx="1862051" cy="5045013"/>
          </a:xfrm>
          <a:prstGeom prst="trapezoid">
            <a:avLst>
              <a:gd name="adj" fmla="val 50000"/>
            </a:avLst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3533623-B9E2-4813-BA7A-EB60B73D7E6F}"/>
              </a:ext>
            </a:extLst>
          </p:cNvPr>
          <p:cNvSpPr/>
          <p:nvPr userDrawn="1"/>
        </p:nvSpPr>
        <p:spPr>
          <a:xfrm>
            <a:off x="-1451427" y="1223587"/>
            <a:ext cx="14101539" cy="322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4" name="Parallelogramm 13">
            <a:extLst>
              <a:ext uri="{FF2B5EF4-FFF2-40B4-BE49-F238E27FC236}">
                <a16:creationId xmlns:a16="http://schemas.microsoft.com/office/drawing/2014/main" id="{8F5FC456-F462-42DD-95EE-1802DD888722}"/>
              </a:ext>
            </a:extLst>
          </p:cNvPr>
          <p:cNvSpPr/>
          <p:nvPr userDrawn="1"/>
        </p:nvSpPr>
        <p:spPr>
          <a:xfrm rot="962623">
            <a:off x="513900" y="-513325"/>
            <a:ext cx="603630" cy="7039550"/>
          </a:xfrm>
          <a:prstGeom prst="parallelogram">
            <a:avLst>
              <a:gd name="adj" fmla="val 76584"/>
            </a:avLst>
          </a:prstGeom>
          <a:solidFill>
            <a:srgbClr val="75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F62C876-981B-41ED-B697-3F4CEBC7B817}"/>
              </a:ext>
            </a:extLst>
          </p:cNvPr>
          <p:cNvSpPr/>
          <p:nvPr userDrawn="1"/>
        </p:nvSpPr>
        <p:spPr>
          <a:xfrm>
            <a:off x="-2039257" y="-950686"/>
            <a:ext cx="1910844" cy="92964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FCE8185-219F-4FDB-9821-F4FFD4B13B68}"/>
              </a:ext>
            </a:extLst>
          </p:cNvPr>
          <p:cNvSpPr/>
          <p:nvPr userDrawn="1"/>
        </p:nvSpPr>
        <p:spPr>
          <a:xfrm>
            <a:off x="-295553" y="6847115"/>
            <a:ext cx="14821107" cy="14972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CF978E7-BD22-4C5D-97AA-10028148BC0D}"/>
              </a:ext>
            </a:extLst>
          </p:cNvPr>
          <p:cNvSpPr/>
          <p:nvPr userDrawn="1"/>
        </p:nvSpPr>
        <p:spPr>
          <a:xfrm>
            <a:off x="12614711" y="-950686"/>
            <a:ext cx="2102776" cy="929505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736" y="1709738"/>
            <a:ext cx="9883714" cy="24649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A4A4A"/>
                </a:solidFill>
                <a:latin typeface="Raleway" pitchFamily="2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736" y="4174671"/>
            <a:ext cx="9883714" cy="1914979"/>
          </a:xfrm>
        </p:spPr>
        <p:txBody>
          <a:bodyPr/>
          <a:lstStyle>
            <a:lvl1pPr marL="0" indent="0">
              <a:buNone/>
              <a:defRPr sz="2400">
                <a:solidFill>
                  <a:srgbClr val="1D7F82"/>
                </a:solidFill>
                <a:latin typeface="Raleway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D459BC8-5EEC-4DAA-AF8A-73F3DD70EA3E}"/>
              </a:ext>
            </a:extLst>
          </p:cNvPr>
          <p:cNvSpPr/>
          <p:nvPr userDrawn="1"/>
        </p:nvSpPr>
        <p:spPr>
          <a:xfrm>
            <a:off x="-2039255" y="-1422521"/>
            <a:ext cx="16756742" cy="12462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B9366E1-7B4A-441B-87D2-2608A4EF494A}"/>
              </a:ext>
            </a:extLst>
          </p:cNvPr>
          <p:cNvSpPr txBox="1">
            <a:spLocks/>
          </p:cNvSpPr>
          <p:nvPr userDrawn="1"/>
        </p:nvSpPr>
        <p:spPr>
          <a:xfrm>
            <a:off x="11540494" y="92698"/>
            <a:ext cx="626966" cy="4188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blipFill dpi="0" rotWithShape="1">
                  <a:blip r:embed="rId2">
                    <a:alphaModFix amt="70000"/>
                  </a:blip>
                  <a:srcRect/>
                  <a:tile tx="0" ty="0" sx="100000" sy="100000" flip="none" algn="tl"/>
                </a:blip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BC554-27F8-4FEF-B36D-1B0B76B39711}" type="slidenum">
              <a:rPr lang="de-CH" sz="2400" smtClean="0"/>
              <a:pPr/>
              <a:t>‹Nr.›</a:t>
            </a:fld>
            <a:endParaRPr lang="de-CH" sz="2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D5F4B66-5113-4B74-82BB-54B1F556C234}"/>
              </a:ext>
            </a:extLst>
          </p:cNvPr>
          <p:cNvSpPr txBox="1"/>
          <p:nvPr userDrawn="1"/>
        </p:nvSpPr>
        <p:spPr>
          <a:xfrm>
            <a:off x="5148943" y="1188670"/>
            <a:ext cx="686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dirty="0">
                <a:solidFill>
                  <a:srgbClr val="EE7323"/>
                </a:solidFill>
                <a:latin typeface="Raleway" pitchFamily="2" charset="0"/>
              </a:rPr>
              <a:t>feel-ok.ch · </a:t>
            </a:r>
            <a:r>
              <a:rPr lang="de-CH" sz="2000" dirty="0">
                <a:solidFill>
                  <a:srgbClr val="4CB3B6"/>
                </a:solidFill>
                <a:latin typeface="Raleway" pitchFamily="2" charset="0"/>
              </a:rPr>
              <a:t>Feuer und Flamme für deine Gesundheit</a:t>
            </a:r>
          </a:p>
        </p:txBody>
      </p:sp>
    </p:spTree>
    <p:extLst>
      <p:ext uri="{BB962C8B-B14F-4D97-AF65-F5344CB8AC3E}">
        <p14:creationId xmlns:p14="http://schemas.microsoft.com/office/powerpoint/2010/main" val="3902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966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69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139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760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072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89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F3ADF-F993-4784-B640-8D082BF64719}" type="datetimeFigureOut">
              <a:rPr lang="de-CH" smtClean="0"/>
              <a:t>23.05.2022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97A5-3C2D-4F1C-84DC-83F38DF6846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196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dlina@radix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freepik.com/fotos-kostenlos/portraet-von-jugendlichen-freunden-die-zusammen-lachen_22429067.htm#page=9&amp;query=Jugendliche%20gruppe&amp;position=20&amp;from_view=search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41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UZORF9_UAk?t=44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youtu.be/ZUZORF9_UAk?t=557" TargetMode="External"/><Relationship Id="rId4" Type="http://schemas.openxmlformats.org/officeDocument/2006/relationships/hyperlink" Target="https://de.freepik.com/fotos-kostenlos/frau-waehlt-lebensmittel-in-einem-menue-um-im-restaurant-zu-bestellen_3805700.htm#query=speisekarte%20hand&amp;position=2&amp;from_view=searc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6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el-ok.ch/all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feel-ok.ch/alles" TargetMode="External"/><Relationship Id="rId7" Type="http://schemas.openxmlformats.org/officeDocument/2006/relationships/hyperlink" Target="https://youtu.be/ZUZORF9_UAk?t=76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8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eel-ok.ch/them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UZORF9_UAk?t=29" TargetMode="External"/><Relationship Id="rId3" Type="http://schemas.openxmlformats.org/officeDocument/2006/relationships/hyperlink" Target="https://www.feel-ok.ch/einsatz-2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feel-ok.ch/einsatz-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hyperlink" Target="https://www.feel-ok.ch/einsatz-3" TargetMode="Externa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hyperlink" Target="https://www.feel-ok.ch/them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UZORF9_UAk?t=912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96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99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103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feel-ok.ch/arbeitsblaetter/" TargetMode="External"/><Relationship Id="rId7" Type="http://schemas.openxmlformats.org/officeDocument/2006/relationships/hyperlink" Target="https://youtu.be/ZUZORF9_UAk?t=108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feel-ok.ch/arbeitsblaetter/" TargetMode="External"/><Relationship Id="rId7" Type="http://schemas.openxmlformats.org/officeDocument/2006/relationships/hyperlink" Target="https://youtu.be/ZUZORF9_UAk?t=138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el-ok.ch/lehrplan21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1433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hyperlink" Target="https://youtu.be/ZUZORF9_UAk?t=1448" TargetMode="External"/><Relationship Id="rId2" Type="http://schemas.openxmlformats.org/officeDocument/2006/relationships/hyperlink" Target="https://www.feel-ok.ch/lehrplan21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feel-ok.ch/a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1496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feel-ok.ch/ai/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el-ok.ch/onlineschulung-ai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hyperlink" Target="https://youtu.be/ZUZORF9_UAk?t=1509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eel-ok.ch/method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1635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UZORF9_UAk?t=1647" TargetMode="External"/><Relationship Id="rId3" Type="http://schemas.openxmlformats.org/officeDocument/2006/relationships/hyperlink" Target="https://www.feel-ok.ch/methoden/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image" Target="../media/image3.sv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feel-ok.ch/sprin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1886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svg"/><Relationship Id="rId2" Type="http://schemas.openxmlformats.org/officeDocument/2006/relationships/hyperlink" Target="https://www.feel-ok.ch/sprin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youtu.be/ZUZORF9_UAk?t=1912" TargetMode="Externa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229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youtu.be/ZUZORF9_UAk?t=2297" TargetMode="External"/><Relationship Id="rId4" Type="http://schemas.openxmlformats.org/officeDocument/2006/relationships/hyperlink" Target="https://de.freepik.com/fotos-kostenlos/schau-wie-interessant-es-ist_12468962.htm#query=Klasse%20schule&amp;position=40&amp;from_view=search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feel-ok.ch/checkou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2369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hyperlink" Target="https://www.feel-ok.ch/passivrauchen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UZORF9_UAk?t=2383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feel-ok.ch/checkou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feel-ok.ch/coo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2526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svg"/><Relationship Id="rId2" Type="http://schemas.openxmlformats.org/officeDocument/2006/relationships/hyperlink" Target="https://www.feel-ok.ch/coo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youtu.be/ZUZORF9_UAk?t=2552" TargetMode="Externa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hyperlink" Target="https://youtu.be/ZUZORF9_UAk?t=79" TargetMode="External"/><Relationship Id="rId4" Type="http://schemas.openxmlformats.org/officeDocument/2006/relationships/hyperlink" Target="https://de.freepik.com/fotos-kostenlos/bild-eines-ueberraschten-blonden-maedchens-das-vor-ehrfurcht-keucht-auf-die-obere-linke-ecke-zeigt-den-preisverkauf-betrachtet-rabattwerbung-im-t-shirt-auf-weissem-hintergrund-steht_23182689.htm#query=augen%20%C3%BCberrascht%20jugendliche&amp;position=41&amp;from_view=search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26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hyperlink" Target="https://youtu.be/ZUZORF9_UAk?t=271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ZUZORF9_UAk&amp;t=2807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eel-ok.ch/schu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.freepik.com/fotos-kostenlos/mittlere-schussfreunde-die-selfies-machen_10175461.htm#query=Jugendliche%20gruppe&amp;position=48&amp;from_view=search" TargetMode="External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el-ok.ch/kontaktperson" TargetMode="External"/><Relationship Id="rId2" Type="http://schemas.openxmlformats.org/officeDocument/2006/relationships/hyperlink" Target="https://www.feel-ok.ch/+rundbrie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youtu.be/ZUZORF9_UAk?t=2826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hyperlink" Target="https://www.feel-ok.ch/infoque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UZORF9_UAk?t=165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UZORF9_UAk?t=22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2" Type="http://schemas.openxmlformats.org/officeDocument/2006/relationships/hyperlink" Target="https://www.feel-ok.ch/programm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youtu.be/ZUZORF9_UAk?t=303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UZORF9_UAk?t=354" TargetMode="External"/><Relationship Id="rId2" Type="http://schemas.openxmlformats.org/officeDocument/2006/relationships/hyperlink" Target="https://www.feel-ok.ch/spr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UZORF9_UAk?t=4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9EC2A6A-B637-ACD9-3F4A-852D182FBE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5323F9-0CD2-4414-8390-DEF339809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sz="7200" dirty="0">
                <a:solidFill>
                  <a:srgbClr val="EE7323"/>
                </a:solidFill>
                <a:latin typeface="Raleway" pitchFamily="2" charset="0"/>
              </a:rPr>
              <a:t>feel-ok.ch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39B43C-4F7A-4219-B1ED-6F16266B7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Raleway" pitchFamily="2" charset="0"/>
              </a:rPr>
              <a:t>Einsatz mit Jugendlichen</a:t>
            </a:r>
            <a:r>
              <a:rPr lang="de-DE" dirty="0">
                <a:latin typeface="Raleway" pitchFamily="2" charset="0"/>
              </a:rPr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aleway" pitchFamily="2" charset="0"/>
              </a:rPr>
              <a:t>·</a:t>
            </a:r>
            <a:r>
              <a:rPr lang="de-DE" dirty="0">
                <a:latin typeface="Raleway" pitchFamily="2" charset="0"/>
              </a:rPr>
              <a:t> </a:t>
            </a:r>
            <a:r>
              <a:rPr lang="de-DE" dirty="0">
                <a:solidFill>
                  <a:srgbClr val="F7CCAC"/>
                </a:solidFill>
                <a:latin typeface="Raleway" pitchFamily="2" charset="0"/>
              </a:rPr>
              <a:t>Schule</a:t>
            </a:r>
          </a:p>
          <a:p>
            <a:endParaRPr lang="de-CH" sz="2400" dirty="0">
              <a:solidFill>
                <a:srgbClr val="1D7F8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D6D5AE-4401-491B-A3C7-6C5AC5F5145F}"/>
              </a:ext>
            </a:extLst>
          </p:cNvPr>
          <p:cNvSpPr txBox="1"/>
          <p:nvPr/>
        </p:nvSpPr>
        <p:spPr>
          <a:xfrm>
            <a:off x="3932083" y="4944153"/>
            <a:ext cx="4327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4CB3B6"/>
                </a:solidFill>
                <a:latin typeface="Raleway" panose="020B0503030101060003" pitchFamily="34" charset="0"/>
              </a:rPr>
              <a:t>Dr. phil., MPH, Oliver Padlina</a:t>
            </a:r>
          </a:p>
          <a:p>
            <a:pPr algn="ctr"/>
            <a:r>
              <a:rPr lang="de-CH" sz="1600" dirty="0">
                <a:solidFill>
                  <a:srgbClr val="4CB3B6"/>
                </a:solidFill>
                <a:latin typeface="Raleway" panose="020B0503030101060003" pitchFamily="34" charset="0"/>
              </a:rPr>
              <a:t>Schweizerische Gesundheitsstiftung RADIX</a:t>
            </a:r>
          </a:p>
          <a:p>
            <a:pPr algn="ctr"/>
            <a:r>
              <a:rPr lang="de-CH" sz="1600" dirty="0">
                <a:solidFill>
                  <a:srgbClr val="4CB3B6"/>
                </a:solidFill>
                <a:latin typeface="Raleway" panose="020B0503030101060003" pitchFamily="34" charset="0"/>
              </a:rPr>
              <a:t>Programmleiter feel-ok.ch</a:t>
            </a:r>
          </a:p>
          <a:p>
            <a:pPr algn="ctr"/>
            <a:r>
              <a:rPr lang="de-CH" sz="1600" dirty="0">
                <a:solidFill>
                  <a:srgbClr val="28B1B4"/>
                </a:solidFill>
                <a:latin typeface="Raleway" panose="020B0503030101060003" pitchFamily="34" charset="0"/>
                <a:hlinkClick r:id="rId3"/>
              </a:rPr>
              <a:t>padlina@radix.ch</a:t>
            </a:r>
            <a:r>
              <a:rPr lang="de-CH" sz="1600" dirty="0">
                <a:solidFill>
                  <a:srgbClr val="28B1B4"/>
                </a:solidFill>
                <a:latin typeface="Raleway" panose="020B0503030101060003" pitchFamily="34" charset="0"/>
              </a:rPr>
              <a:t>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5BC125C-C833-910E-B7B5-9E7A39B232F8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0ADF9D7-802D-67A5-9665-30F5B0E75C15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8" name="Grafik 7">
              <a:hlinkClick r:id="rId4"/>
              <a:extLst>
                <a:ext uri="{FF2B5EF4-FFF2-40B4-BE49-F238E27FC236}">
                  <a16:creationId xmlns:a16="http://schemas.microsoft.com/office/drawing/2014/main" id="{2BB3EABB-00F5-2CF1-2AC4-F6B2C35AE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319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Vielfältige Ansprechgruppen</a:t>
            </a:r>
          </a:p>
        </p:txBody>
      </p:sp>
      <p:pic>
        <p:nvPicPr>
          <p:cNvPr id="4" name="Grafik 3" descr="Ein Bild, das Person, Personen, Gruppe, darstellend enthält.&#10;&#10;Automatisch generierte Beschreibung">
            <a:extLst>
              <a:ext uri="{FF2B5EF4-FFF2-40B4-BE49-F238E27FC236}">
                <a16:creationId xmlns:a16="http://schemas.microsoft.com/office/drawing/2014/main" id="{E9E2992A-4E70-89D3-4EF2-D7B51A41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86" y="1716700"/>
            <a:ext cx="7185856" cy="478937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F30E849-E054-BEB2-C9A9-3703EE568D2E}"/>
              </a:ext>
            </a:extLst>
          </p:cNvPr>
          <p:cNvSpPr txBox="1"/>
          <p:nvPr/>
        </p:nvSpPr>
        <p:spPr>
          <a:xfrm>
            <a:off x="2792465" y="6528451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CB3B6"/>
                </a:solidFill>
                <a:latin typeface="Raleway" pitchFamily="2" charset="0"/>
              </a:rPr>
              <a:t>Quelle: </a:t>
            </a:r>
            <a:r>
              <a:rPr lang="de-DE" sz="1400" dirty="0">
                <a:solidFill>
                  <a:srgbClr val="4CB3B6"/>
                </a:solidFill>
                <a:latin typeface="Raleway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de.freepik.com</a:t>
            </a:r>
            <a:endParaRPr lang="de-CH" sz="1400" dirty="0">
              <a:solidFill>
                <a:srgbClr val="4CB3B6"/>
              </a:solidFill>
              <a:latin typeface="Raleway" pitchFamily="2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D9075AB-D999-E982-2981-7E6A5E8669FF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14F823B-7877-8C2B-1E30-75D6A4E72EC4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8" name="Grafik 7">
              <a:hlinkClick r:id="rId4"/>
              <a:extLst>
                <a:ext uri="{FF2B5EF4-FFF2-40B4-BE49-F238E27FC236}">
                  <a16:creationId xmlns:a16="http://schemas.microsoft.com/office/drawing/2014/main" id="{C10287F0-E7C4-A118-B4C9-EA68278DD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3530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8B4B14-459D-4061-9EF8-8210C79C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Abenteuerinsel · Klasse 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C79282-58B5-4FDE-8EF4-A99A7D2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C554-27F8-4FEF-B36D-1B0B76B39711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878C45-E0D4-88AC-9CB3-4C957DD0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34" y="1662890"/>
            <a:ext cx="8911003" cy="501244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51B2105-7923-519F-B0BF-55FDF2D2B537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4FB9EDA-43E0-9D6F-B066-3445ADEC7430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8" name="Grafik 7">
              <a:hlinkClick r:id="rId3"/>
              <a:extLst>
                <a:ext uri="{FF2B5EF4-FFF2-40B4-BE49-F238E27FC236}">
                  <a16:creationId xmlns:a16="http://schemas.microsoft.com/office/drawing/2014/main" id="{393F92BF-8CBC-56F3-6F2F-1BCCEB79D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947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255ACAA-ADA9-40C7-97E6-675591BC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Abenteuerinsel · Klasse 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0EBAAE-3F79-4561-A09A-09187685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C554-27F8-4FEF-B36D-1B0B76B39711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109116-7015-4AA3-8C53-AE5B42E20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33" y="1662889"/>
            <a:ext cx="8911004" cy="5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5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5F9C35-74C9-4340-9126-1584BED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Abenteuerinsel · Klasse 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6F41D0-E86F-4A9C-84DF-2C75B544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C554-27F8-4FEF-B36D-1B0B76B39711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9D76DD-72A5-4293-B3E1-D55ECDA2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33" y="1662889"/>
            <a:ext cx="8911004" cy="5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33C6413-850C-76D5-8FEA-C258F30B9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 r="7301" b="19286"/>
          <a:stretch/>
        </p:blipFill>
        <p:spPr>
          <a:xfrm>
            <a:off x="8992886" y="1760765"/>
            <a:ext cx="3139242" cy="23168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9AD3F4-C2F0-4E6A-B4C5-52018C89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Speisekarte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4C74E2-9579-11FD-48C6-A42900C4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30" y="1716700"/>
            <a:ext cx="7185856" cy="47911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E20AA8E-3B43-F2DD-99B6-63F4D6D5C7D1}"/>
              </a:ext>
            </a:extLst>
          </p:cNvPr>
          <p:cNvSpPr txBox="1"/>
          <p:nvPr/>
        </p:nvSpPr>
        <p:spPr>
          <a:xfrm>
            <a:off x="1769208" y="6528451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CB3B6"/>
                </a:solidFill>
                <a:latin typeface="Raleway" pitchFamily="2" charset="0"/>
              </a:rPr>
              <a:t>Quelle: </a:t>
            </a:r>
            <a:r>
              <a:rPr lang="de-DE" sz="1400" dirty="0">
                <a:solidFill>
                  <a:srgbClr val="4CB3B6"/>
                </a:solidFill>
                <a:latin typeface="Raleway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de.freepik.com</a:t>
            </a:r>
            <a:endParaRPr lang="de-CH" sz="1400" dirty="0">
              <a:solidFill>
                <a:srgbClr val="4CB3B6"/>
              </a:solidFill>
              <a:latin typeface="Raleway" pitchFamily="2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ED6E11-AD50-6775-9DEF-523A417F9712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9B7D337-307D-01B9-9527-28CE538515EE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5"/>
              <a:extLst>
                <a:ext uri="{FF2B5EF4-FFF2-40B4-BE49-F238E27FC236}">
                  <a16:creationId xmlns:a16="http://schemas.microsoft.com/office/drawing/2014/main" id="{67A07087-D6C6-A78E-6D6D-3D394E0E7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662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1680479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Sitemap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4416B55-6EB7-C824-1340-BAFD651D951D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27D97B-0D38-E8F2-2E5B-7DF7F1636045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" name="Grafik 6">
              <a:hlinkClick r:id="rId2"/>
              <a:extLst>
                <a:ext uri="{FF2B5EF4-FFF2-40B4-BE49-F238E27FC236}">
                  <a16:creationId xmlns:a16="http://schemas.microsoft.com/office/drawing/2014/main" id="{8DC5AB0A-1C52-C4A4-CE6B-E7FC1C8CD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446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2" y="2892463"/>
            <a:ext cx="5404757" cy="12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Sitemap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feel-ok.ch/alles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EB20E2-CEDE-42FA-8D16-D55C7FB4C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830"/>
          <a:stretch/>
        </p:blipFill>
        <p:spPr>
          <a:xfrm>
            <a:off x="1831650" y="1680480"/>
            <a:ext cx="523293" cy="2939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9AACE54-8FAD-422B-929B-AE8A02981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649" y="2080120"/>
            <a:ext cx="3888794" cy="46583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7"/>
            <a:ext cx="5241472" cy="4173504"/>
          </a:xfrm>
        </p:spPr>
        <p:txBody>
          <a:bodyPr>
            <a:normAutofit/>
          </a:bodyPr>
          <a:lstStyle/>
          <a:p>
            <a:r>
              <a:rPr lang="de-CH" sz="1600" dirty="0"/>
              <a:t>«Alles auf einen Blick» listet auf einer Seite alle Ressourcen auf, die feel-ok.ch enthält.</a:t>
            </a:r>
            <a:br>
              <a:rPr lang="de-CH" sz="1600" dirty="0"/>
            </a:br>
            <a:endParaRPr lang="de-CH" sz="1600" dirty="0"/>
          </a:p>
          <a:p>
            <a:r>
              <a:rPr lang="de-DE" sz="1600" dirty="0"/>
              <a:t>Mit der Tastenkombination CTRL F (Apple: Befehlstaste F) öffnet sich das Suchfenster des Browsers, mit dem Sie das Gesamtangebot von feel-ok.ch mit Suchbegriffen durchsuchen können. </a:t>
            </a:r>
          </a:p>
          <a:p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27893" y="2734620"/>
            <a:ext cx="521851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A7B0AFE5-78A5-4715-BAF7-26BEB57DA25A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C1CDC81-7F26-4222-B849-FA9FD817876C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95A6CA7-B5F1-4332-B3B9-29D6E432F1E1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3063ECE-06CB-4090-9177-04E2452F30F5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66A5FEA-558C-4749-9580-681BC1EF1378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9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Sitemap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9D01462-35EA-4295-B3D0-8B0FAE8E3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Öffnen Sie </a:t>
            </a:r>
            <a:r>
              <a:rPr lang="de-CH" sz="24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feel-ok.ch/alles</a:t>
            </a: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  <a:p>
            <a:r>
              <a:rPr lang="de-CH" dirty="0"/>
              <a:t>Mögliche Suchbegriffe:</a:t>
            </a:r>
          </a:p>
          <a:p>
            <a:pPr lvl="1"/>
            <a:r>
              <a:rPr lang="de-CH" dirty="0"/>
              <a:t>Z.B. «Stress», </a:t>
            </a:r>
            <a:br>
              <a:rPr lang="de-CH" dirty="0"/>
            </a:br>
            <a:r>
              <a:rPr lang="de-CH" dirty="0"/>
              <a:t>«Selbstwahrnehmung», </a:t>
            </a:r>
            <a:br>
              <a:rPr lang="de-CH" dirty="0"/>
            </a:br>
            <a:r>
              <a:rPr lang="de-CH" dirty="0"/>
              <a:t>«Medien», «Beruf», </a:t>
            </a:r>
            <a:br>
              <a:rPr lang="de-CH" dirty="0"/>
            </a:br>
            <a:r>
              <a:rPr lang="de-CH" dirty="0"/>
              <a:t>«Arbeitsblätter», «Video», </a:t>
            </a:r>
            <a:br>
              <a:rPr lang="de-CH" dirty="0"/>
            </a:br>
            <a:r>
              <a:rPr lang="de-CH" dirty="0"/>
              <a:t>«Spiel», «Flyer», «Jahresbericht»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954A18B-7C8E-4C8C-9059-B5579534A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9794" y="1715734"/>
            <a:ext cx="1985954" cy="15887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9702E7-66E6-A16A-5B67-756E6E571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2" y="1755550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8B03864-307D-3B7A-0380-B72CB4770375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086ED2A-972A-A234-4732-C46344D6DCA3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7"/>
              <a:extLst>
                <a:ext uri="{FF2B5EF4-FFF2-40B4-BE49-F238E27FC236}">
                  <a16:creationId xmlns:a16="http://schemas.microsoft.com/office/drawing/2014/main" id="{632A974B-6049-E558-E809-8BDC220B1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441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2126794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thematischer Ziele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65017E2-515F-A94D-CA96-D1E916162069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5636C71-14B9-0576-B564-53D3A44B65E7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" name="Grafik 6">
              <a:hlinkClick r:id="rId2"/>
              <a:extLst>
                <a:ext uri="{FF2B5EF4-FFF2-40B4-BE49-F238E27FC236}">
                  <a16:creationId xmlns:a16="http://schemas.microsoft.com/office/drawing/2014/main" id="{604B7798-E27F-1F6C-4558-71C38001E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130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4605616"/>
            <a:ext cx="5404757" cy="156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thematischer Ziele</a:t>
            </a:r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feel-ok.ch/themen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EB20E2-CEDE-42FA-8D16-D55C7FB4C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4" r="70689"/>
          <a:stretch/>
        </p:blipFill>
        <p:spPr>
          <a:xfrm>
            <a:off x="2359479" y="1680480"/>
            <a:ext cx="636814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608933"/>
          </a:xfrm>
        </p:spPr>
        <p:txBody>
          <a:bodyPr>
            <a:normAutofit/>
          </a:bodyPr>
          <a:lstStyle/>
          <a:p>
            <a:r>
              <a:rPr lang="de-CH" sz="1600" dirty="0"/>
              <a:t>Für jedes Thema beschreibt feel-ok.ch das angestrebte Ziel und welche Ressourcen dazu gehören. Die Themen werden den folgenden fünf Kategorien zugeordnet:</a:t>
            </a:r>
          </a:p>
          <a:p>
            <a:pPr lvl="1"/>
            <a:r>
              <a:rPr lang="de-CH" sz="1200" dirty="0"/>
              <a:t>Sucht</a:t>
            </a:r>
          </a:p>
          <a:p>
            <a:pPr lvl="1"/>
            <a:r>
              <a:rPr lang="de-CH" sz="1200" dirty="0"/>
              <a:t>Psychische Gesundheit</a:t>
            </a:r>
          </a:p>
          <a:p>
            <a:pPr lvl="1"/>
            <a:r>
              <a:rPr lang="de-CH" sz="1200" dirty="0"/>
              <a:t>Körperliche Gesundheit</a:t>
            </a:r>
          </a:p>
          <a:p>
            <a:pPr lvl="1"/>
            <a:r>
              <a:rPr lang="de-CH" sz="1200" dirty="0"/>
              <a:t>Entwicklungsaufgaben</a:t>
            </a:r>
          </a:p>
          <a:p>
            <a:pPr lvl="1"/>
            <a:r>
              <a:rPr lang="de-CH" sz="1200" dirty="0"/>
              <a:t>Nachhaltige Entwicklung</a:t>
            </a:r>
            <a:br>
              <a:rPr lang="de-CH" sz="1200" dirty="0"/>
            </a:br>
            <a:r>
              <a:rPr lang="de-CH" sz="1200" dirty="0"/>
              <a:t> </a:t>
            </a:r>
          </a:p>
          <a:p>
            <a:r>
              <a:rPr lang="de-DE" sz="1600" dirty="0"/>
              <a:t>Wenn Sie feel-ok.ch noch nicht (gut) kennen, </a:t>
            </a:r>
            <a:br>
              <a:rPr lang="de-DE" sz="1600" dirty="0"/>
            </a:br>
            <a:r>
              <a:rPr lang="de-DE" sz="1600" dirty="0"/>
              <a:t>empfehlen wir Ihnen, 10 Minuten zu investieren, um die Seite Themen A-Z zu überfliegen. So können Sie in Zukunft feel-ok.ch gezielt einsetzen, falls eines der verfügbaren Themen relevant wird.</a:t>
            </a:r>
          </a:p>
          <a:p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0957465" y="4440729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93ECD667-3C41-431C-8C77-86F88523F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65" y="2080120"/>
            <a:ext cx="4097379" cy="46583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68858D3-FF55-4345-90D1-BC14093946D9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17A01D-5E58-4B39-A568-49D2D7AA860E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01A365E-FD1F-4EA5-9F2E-639802393CA8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9AC5AB2-D253-4EBF-9917-9AA0C992D5BE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3938F60-F589-4202-854F-BEA5B5155C99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Download der Dokumentation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9BC4A79-AB0D-CF20-7EF2-8DF07ABA32BE}"/>
              </a:ext>
            </a:extLst>
          </p:cNvPr>
          <p:cNvSpPr txBox="1"/>
          <p:nvPr/>
        </p:nvSpPr>
        <p:spPr>
          <a:xfrm>
            <a:off x="1730567" y="432140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feel-ok.ch/einsatz-1</a:t>
            </a:r>
            <a:r>
              <a:rPr lang="de-CH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C7DAEF-DA3D-FDC8-C15D-F41B8FADC529}"/>
              </a:ext>
            </a:extLst>
          </p:cNvPr>
          <p:cNvSpPr txBox="1"/>
          <p:nvPr/>
        </p:nvSpPr>
        <p:spPr>
          <a:xfrm>
            <a:off x="2045908" y="1820207"/>
            <a:ext cx="1772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b="1" dirty="0">
                <a:solidFill>
                  <a:srgbClr val="4CB3B6"/>
                </a:solidFill>
              </a:rPr>
              <a:t>Vortrag-Datei </a:t>
            </a:r>
          </a:p>
          <a:p>
            <a:pPr algn="ctr"/>
            <a:r>
              <a:rPr lang="de-CH" b="1" dirty="0">
                <a:solidFill>
                  <a:srgbClr val="4CB3B6"/>
                </a:solidFill>
              </a:rPr>
              <a:t>als </a:t>
            </a:r>
            <a:r>
              <a:rPr lang="de-CH" b="1" dirty="0">
                <a:solidFill>
                  <a:srgbClr val="EE7323"/>
                </a:solidFill>
              </a:rPr>
              <a:t>PPTX</a:t>
            </a:r>
            <a:r>
              <a:rPr lang="de-CH" b="1" dirty="0">
                <a:solidFill>
                  <a:srgbClr val="4CB3B6"/>
                </a:solidFill>
              </a:rPr>
              <a:t> · 26 MB</a:t>
            </a:r>
            <a:endParaRPr lang="de-CH" b="1" dirty="0">
              <a:solidFill>
                <a:srgbClr val="EE732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457A434-E14E-178C-31BB-29F9B688C772}"/>
              </a:ext>
            </a:extLst>
          </p:cNvPr>
          <p:cNvSpPr txBox="1"/>
          <p:nvPr/>
        </p:nvSpPr>
        <p:spPr>
          <a:xfrm>
            <a:off x="4571939" y="4336531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feel-ok.ch/einsatz-2</a:t>
            </a:r>
            <a:r>
              <a:rPr lang="de-CH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4B08A22-CCB4-868D-68B6-8E8C07203AAA}"/>
              </a:ext>
            </a:extLst>
          </p:cNvPr>
          <p:cNvSpPr txBox="1"/>
          <p:nvPr/>
        </p:nvSpPr>
        <p:spPr>
          <a:xfrm>
            <a:off x="5011963" y="1820208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b="1" dirty="0">
                <a:solidFill>
                  <a:srgbClr val="4CB3B6"/>
                </a:solidFill>
              </a:rPr>
              <a:t>Vortrag-Datei </a:t>
            </a:r>
          </a:p>
          <a:p>
            <a:pPr algn="ctr"/>
            <a:r>
              <a:rPr lang="de-CH" b="1" dirty="0">
                <a:solidFill>
                  <a:srgbClr val="4CB3B6"/>
                </a:solidFill>
              </a:rPr>
              <a:t>als </a:t>
            </a:r>
            <a:r>
              <a:rPr lang="de-CH" b="1" dirty="0">
                <a:solidFill>
                  <a:srgbClr val="EE7323"/>
                </a:solidFill>
              </a:rPr>
              <a:t>PDF</a:t>
            </a:r>
            <a:r>
              <a:rPr lang="de-CH" b="1" dirty="0">
                <a:solidFill>
                  <a:srgbClr val="4CB3B6"/>
                </a:solidFill>
              </a:rPr>
              <a:t> · 4 MB</a:t>
            </a:r>
            <a:endParaRPr lang="de-CH" b="1" dirty="0">
              <a:solidFill>
                <a:srgbClr val="EE7323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B16EF37-C139-7090-C195-DB55A13C3811}"/>
              </a:ext>
            </a:extLst>
          </p:cNvPr>
          <p:cNvSpPr txBox="1"/>
          <p:nvPr/>
        </p:nvSpPr>
        <p:spPr>
          <a:xfrm>
            <a:off x="7595007" y="4321405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>
                <a:latin typeface="Raleway" pitchFamily="2" charset="0"/>
                <a:cs typeface="Raavi" panose="020B0502040204020203" pitchFamily="34" charset="0"/>
                <a:hlinkClick r:id="rId4"/>
              </a:rPr>
              <a:t>feel-ok.ch/einsatz-3</a:t>
            </a:r>
            <a:r>
              <a:rPr lang="de-CH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5B3D125-E287-F50F-5477-553962170313}"/>
              </a:ext>
            </a:extLst>
          </p:cNvPr>
          <p:cNvSpPr txBox="1"/>
          <p:nvPr/>
        </p:nvSpPr>
        <p:spPr>
          <a:xfrm>
            <a:off x="7802661" y="1820209"/>
            <a:ext cx="2011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b="1" dirty="0">
                <a:solidFill>
                  <a:srgbClr val="4CB3B6"/>
                </a:solidFill>
              </a:rPr>
              <a:t>Zusammenfassung </a:t>
            </a:r>
          </a:p>
          <a:p>
            <a:pPr algn="ctr"/>
            <a:r>
              <a:rPr lang="de-CH" b="1" dirty="0">
                <a:solidFill>
                  <a:srgbClr val="4CB3B6"/>
                </a:solidFill>
              </a:rPr>
              <a:t>als </a:t>
            </a:r>
            <a:r>
              <a:rPr lang="de-CH" b="1" dirty="0">
                <a:solidFill>
                  <a:srgbClr val="EE7323"/>
                </a:solidFill>
              </a:rPr>
              <a:t>Word</a:t>
            </a:r>
            <a:r>
              <a:rPr lang="de-CH" b="1" dirty="0">
                <a:solidFill>
                  <a:srgbClr val="4CB3B6"/>
                </a:solidFill>
              </a:rPr>
              <a:t> · 0.3 MB</a:t>
            </a:r>
            <a:endParaRPr lang="de-CH" b="1" dirty="0">
              <a:solidFill>
                <a:srgbClr val="EE7323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94D7F2-C907-FEA5-9168-7D25E4CB4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78" y="2451414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8A78BF-9909-4DD8-6661-2E114D31E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70" y="2466540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A29521B-DEA8-7983-6BB0-4173C86F1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1" y="2451414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472E23A-FD65-B4B8-9C9D-BAA28AAE3F4D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E89F2C8-613D-7771-383E-5C2B5EABD8D8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4" name="Grafik 13">
              <a:hlinkClick r:id="rId8"/>
              <a:extLst>
                <a:ext uri="{FF2B5EF4-FFF2-40B4-BE49-F238E27FC236}">
                  <a16:creationId xmlns:a16="http://schemas.microsoft.com/office/drawing/2014/main" id="{A2B64B0D-F057-72D0-F7D3-9410EE9D3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86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thematischer Ziele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34B19E-7650-491F-BAC7-F6613F5EC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Öffnen Sie </a:t>
            </a:r>
            <a:r>
              <a:rPr lang="de-CH" sz="24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feel-ok.ch/themen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r>
              <a:rPr lang="de-CH" dirty="0"/>
              <a:t>Nehmen Sie sich 5 Minuten </a:t>
            </a:r>
            <a:br>
              <a:rPr lang="de-CH" dirty="0"/>
            </a:br>
            <a:r>
              <a:rPr lang="de-CH" dirty="0"/>
              <a:t>Zeit, um die thematischen </a:t>
            </a:r>
            <a:br>
              <a:rPr lang="de-CH" dirty="0"/>
            </a:br>
            <a:r>
              <a:rPr lang="de-CH" dirty="0"/>
              <a:t>Ziele zu überfliegen.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8731B7B-E8D6-4881-A1D6-5BE12333C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9794" y="1715734"/>
            <a:ext cx="1985954" cy="15887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66B390-8C01-3519-7199-70B8A3C46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1755550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9A3650-B4FE-CBBF-3610-2B050A74F2D2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54F12E0-A100-4192-1BBA-34EE2180A3BD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6"/>
              <a:extLst>
                <a:ext uri="{FF2B5EF4-FFF2-40B4-BE49-F238E27FC236}">
                  <a16:creationId xmlns:a16="http://schemas.microsoft.com/office/drawing/2014/main" id="{40488D0A-A3E1-80D4-E5EF-D77FF1779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598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2556780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Lektionen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668CC2A-AE96-FBEC-E2ED-6A50D6269F9C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709A4FD-C1E5-084C-5BC3-FF2F5B347FCF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" name="Grafik 6">
              <a:hlinkClick r:id="rId2"/>
              <a:extLst>
                <a:ext uri="{FF2B5EF4-FFF2-40B4-BE49-F238E27FC236}">
                  <a16:creationId xmlns:a16="http://schemas.microsoft.com/office/drawing/2014/main" id="{7B8FD49A-DBA2-2009-218C-730AD59B5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384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BB9A0-8B80-43EA-8FA0-3EBF5F12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Besonderheit von feel-ok.ch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6750EB-4129-4547-9B0E-52909659E02C}"/>
              </a:ext>
            </a:extLst>
          </p:cNvPr>
          <p:cNvSpPr txBox="1"/>
          <p:nvPr/>
        </p:nvSpPr>
        <p:spPr>
          <a:xfrm>
            <a:off x="1830287" y="6284693"/>
            <a:ext cx="4977366" cy="338554"/>
          </a:xfrm>
          <a:prstGeom prst="rect">
            <a:avLst/>
          </a:prstGeom>
          <a:solidFill>
            <a:srgbClr val="0A4A4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dirty="0">
                <a:solidFill>
                  <a:schemeClr val="bg1"/>
                </a:solidFill>
                <a:latin typeface="Raleway" panose="020B0503030101060003" pitchFamily="34" charset="0"/>
              </a:rPr>
              <a:t>Inhalte für Jugendliche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79EBE6-368D-4E3A-B38F-95C70B4D3BD0}"/>
              </a:ext>
            </a:extLst>
          </p:cNvPr>
          <p:cNvSpPr txBox="1"/>
          <p:nvPr/>
        </p:nvSpPr>
        <p:spPr>
          <a:xfrm>
            <a:off x="7368266" y="6284693"/>
            <a:ext cx="4158061" cy="338554"/>
          </a:xfrm>
          <a:prstGeom prst="rect">
            <a:avLst/>
          </a:prstGeom>
          <a:solidFill>
            <a:srgbClr val="0A4A4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dirty="0">
                <a:solidFill>
                  <a:schemeClr val="bg1"/>
                </a:solidFill>
                <a:latin typeface="Raleway" panose="020B0503030101060003" pitchFamily="34" charset="0"/>
              </a:rPr>
              <a:t>Instrumente für Multiplikatoren*innen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A94B412-7DC0-46E3-9899-3FE4624A1F21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>
            <a:off x="6806431" y="3988013"/>
            <a:ext cx="570672" cy="1015"/>
          </a:xfrm>
          <a:prstGeom prst="line">
            <a:avLst/>
          </a:prstGeom>
          <a:ln w="76200">
            <a:solidFill>
              <a:srgbClr val="0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FDBDD184-7367-4A6D-93BF-48E5C1B1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8" y="1684082"/>
            <a:ext cx="4974783" cy="4609892"/>
          </a:xfrm>
          <a:prstGeom prst="rect">
            <a:avLst/>
          </a:prstGeom>
          <a:ln w="3175">
            <a:solidFill>
              <a:srgbClr val="0A4A4A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916727-BBF4-47F4-B091-86DAD273E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3"/>
          <a:stretch/>
        </p:blipFill>
        <p:spPr>
          <a:xfrm>
            <a:off x="7377103" y="1684082"/>
            <a:ext cx="4149225" cy="4607861"/>
          </a:xfrm>
          <a:prstGeom prst="rect">
            <a:avLst/>
          </a:prstGeom>
          <a:ln w="3175">
            <a:solidFill>
              <a:srgbClr val="0A4A4A"/>
            </a:solidFill>
          </a:ln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3D36CB2-3973-4FE0-65F8-E032950FB088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A233D2C-CEA1-B2C9-A29B-EABAAEC0737D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3" name="Grafik 12">
              <a:hlinkClick r:id="rId4"/>
              <a:extLst>
                <a:ext uri="{FF2B5EF4-FFF2-40B4-BE49-F238E27FC236}">
                  <a16:creationId xmlns:a16="http://schemas.microsoft.com/office/drawing/2014/main" id="{D9C973D1-D1E6-427D-7706-396FA673C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686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4241D-DD72-4D10-B7DE-7A26BC2A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feelok · Version 1 · </a:t>
            </a:r>
            <a:r>
              <a:rPr lang="de-CH" dirty="0">
                <a:solidFill>
                  <a:srgbClr val="F7CCAC"/>
                </a:solidFill>
              </a:rPr>
              <a:t>2001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101E5ED-612F-4284-ABED-1B5454CB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49" y="1684082"/>
            <a:ext cx="9529220" cy="50160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8497655-C64C-D16C-D80D-2FAD61208197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3CF8016-DDF4-65BA-F188-B91787A83FCC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" name="Grafik 6">
              <a:hlinkClick r:id="rId4"/>
              <a:extLst>
                <a:ext uri="{FF2B5EF4-FFF2-40B4-BE49-F238E27FC236}">
                  <a16:creationId xmlns:a16="http://schemas.microsoft.com/office/drawing/2014/main" id="{C1D4B046-AE6A-66B8-B7DB-2DDFB0B46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8155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3989614"/>
            <a:ext cx="5404757" cy="2271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Lektionen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feel-ok.ch/arbeitsblaetter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EB20E2-CEDE-42FA-8D16-D55C7FB4C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29" r="55245"/>
          <a:stretch/>
        </p:blipFill>
        <p:spPr>
          <a:xfrm>
            <a:off x="3024867" y="1680480"/>
            <a:ext cx="585107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608933"/>
          </a:xfrm>
        </p:spPr>
        <p:txBody>
          <a:bodyPr>
            <a:normAutofit/>
          </a:bodyPr>
          <a:lstStyle/>
          <a:p>
            <a:r>
              <a:rPr lang="de-CH" sz="1600" dirty="0"/>
              <a:t>Jedes Thema von feel-ok.ch wird von Arbeitsblättern begleitet, die man kostenlos als Word- oder PDF-Datei herunterladen kann.</a:t>
            </a:r>
          </a:p>
          <a:p>
            <a:r>
              <a:rPr lang="de-CH" sz="1600" dirty="0"/>
              <a:t>Dabei handelt es sich um pfannenfertige Unterrichtseinheiten u. a. mit Wissensfragen und / oder mit Anregungen für Gruppendiskussionen.</a:t>
            </a:r>
            <a:br>
              <a:rPr lang="de-CH" sz="1600" dirty="0"/>
            </a:br>
            <a:r>
              <a:rPr lang="de-CH" sz="1600" dirty="0"/>
              <a:t> </a:t>
            </a:r>
            <a:r>
              <a:rPr lang="de-CH" sz="1200" dirty="0"/>
              <a:t> </a:t>
            </a:r>
          </a:p>
          <a:p>
            <a:r>
              <a:rPr lang="de-DE" sz="1600" dirty="0"/>
              <a:t>Mit den Arbeitsblättern können Sie die Gesundheitsthemen auf feel-ok.ch mit Jugendlichen mit geringem Vorbereitungsaufwand flexibel einsetzen.</a:t>
            </a:r>
          </a:p>
          <a:p>
            <a:r>
              <a:rPr lang="de-DE" sz="1600" dirty="0"/>
              <a:t>In dieser Rubrik finden Sie nicht nur Arbeitsblätter, sondern auch interaktive Tools und methodische Anregungen, um Gesundheitsthemen mit jungen Menschen auf vielfältige Weise zu behandeln.</a:t>
            </a:r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60549" y="3828820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1E4B9EED-34E2-4940-9F93-047F446BF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964" y="2079795"/>
            <a:ext cx="4097377" cy="44704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54F0A93-E217-4B6F-A7C6-C233CDCD03F4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7733526-0B97-4EDD-AD1F-CB46B9079180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77E188E-C10E-4B9A-A73B-7F5B6D04FA51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B696F14-2F01-469D-A7E4-A17457283405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268A6AA-DC31-4429-B65F-F2F9968B8346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C30796A-3B39-E4A0-5970-923F688A1AF3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78CA8A0-7A0A-2A81-EA7C-A26097D883DB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3" name="Grafik 32">
              <a:hlinkClick r:id="rId7"/>
              <a:extLst>
                <a:ext uri="{FF2B5EF4-FFF2-40B4-BE49-F238E27FC236}">
                  <a16:creationId xmlns:a16="http://schemas.microsoft.com/office/drawing/2014/main" id="{124E6532-B6B5-44C7-2C8B-481E6C5A1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5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Lektionen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C163B9-4ABB-4F31-B44B-8A8CE86E8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Öffnen Sie </a:t>
            </a:r>
            <a:r>
              <a:rPr lang="de-CH" sz="24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feel-ok.ch/arbeitsblaetter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r>
              <a:rPr lang="de-CH" dirty="0"/>
              <a:t>Wählen Sie ein Thema aus.</a:t>
            </a:r>
          </a:p>
          <a:p>
            <a:endParaRPr lang="de-CH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1E65A26-9723-47A0-B8EE-F18CC3A33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9794" y="1715734"/>
            <a:ext cx="1985954" cy="15887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FA1D62-9717-A785-0792-A48B7F0C4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42" y="1755550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FCD9878-46AC-450E-C1E8-2BDB39F40B24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BDCBA93-2A12-15E5-8F2F-D212114FCA6E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7"/>
              <a:extLst>
                <a:ext uri="{FF2B5EF4-FFF2-40B4-BE49-F238E27FC236}">
                  <a16:creationId xmlns:a16="http://schemas.microsoft.com/office/drawing/2014/main" id="{C32D2303-9985-7083-CC37-B4170C19E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6758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2997651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Lehrplan 21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7B85C4-9CD1-BBC3-B19A-05DC33267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5" y="1656895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2F7227-D182-01FD-4AC6-8061A4EFE911}"/>
              </a:ext>
            </a:extLst>
          </p:cNvPr>
          <p:cNvSpPr txBox="1"/>
          <p:nvPr/>
        </p:nvSpPr>
        <p:spPr>
          <a:xfrm>
            <a:off x="6573672" y="3456895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feel-ok.ch/lehrplan21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0BE254A-3FA7-D681-1162-F508513F2725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FE979D1-5E38-201C-4D82-16B4137AADD6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4"/>
              <a:extLst>
                <a:ext uri="{FF2B5EF4-FFF2-40B4-BE49-F238E27FC236}">
                  <a16:creationId xmlns:a16="http://schemas.microsoft.com/office/drawing/2014/main" id="{493312B3-4AAE-719A-A1CE-23834D026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059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2963229"/>
            <a:ext cx="5404757" cy="109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Lehrplan 21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feel-ok.ch/lehrplan21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EB20E2-CEDE-42FA-8D16-D55C7FB4C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43" r="37813"/>
          <a:stretch/>
        </p:blipFill>
        <p:spPr>
          <a:xfrm>
            <a:off x="3641271" y="1680480"/>
            <a:ext cx="661308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404756" cy="4608933"/>
          </a:xfrm>
        </p:spPr>
        <p:txBody>
          <a:bodyPr>
            <a:normAutofit/>
          </a:bodyPr>
          <a:lstStyle/>
          <a:p>
            <a:r>
              <a:rPr lang="de-DE" sz="1600" dirty="0"/>
              <a:t>Die Ressourcen von feel-ok.ch wurden </a:t>
            </a:r>
            <a:br>
              <a:rPr lang="de-DE" sz="1600" dirty="0"/>
            </a:br>
            <a:r>
              <a:rPr lang="de-DE" sz="1600" dirty="0"/>
              <a:t>den Kompetenzzielen des Lehrplans 21 zugeordnet.</a:t>
            </a:r>
            <a:br>
              <a:rPr lang="de-DE" sz="1600" dirty="0"/>
            </a:br>
            <a:endParaRPr lang="de-DE" sz="1600" dirty="0"/>
          </a:p>
          <a:p>
            <a:r>
              <a:rPr lang="de-DE" sz="1600" dirty="0"/>
              <a:t>Wenn Sie beauftragt werden, ein bestimmtes Kompetenzziel des Lehrplans 21 umzusetzen, erfahren Sie so rasch und gezielt, ob Ihnen feel-ok.ch dabei behilflich sein kann.</a:t>
            </a:r>
          </a:p>
          <a:p>
            <a:pPr marL="0" indent="0">
              <a:buNone/>
            </a:pPr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60549" y="2806593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26EF55AF-3639-4FEE-BEC8-B96C02C6C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64" y="2079796"/>
            <a:ext cx="4091543" cy="41468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30E0B99-B4B5-45D5-8013-4F4CF5998E65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20D4434-6D10-4174-B9F5-38D11CB10619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3D04659-F825-4CD4-9CD7-52F64B26C9F4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81C6E1C-6761-4CB9-A4B1-1390B7EB5DA0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FCF4503-465C-4B46-ABCF-9BE760D3D5ED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81C9C4-9D6B-264D-B643-E4D983A58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4182314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C1E00924-9AE7-AC04-7E8C-9F6A8BA2911C}"/>
              </a:ext>
            </a:extLst>
          </p:cNvPr>
          <p:cNvSpPr txBox="1"/>
          <p:nvPr/>
        </p:nvSpPr>
        <p:spPr>
          <a:xfrm>
            <a:off x="6164161" y="5980951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feel-ok.ch/lehrplan21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894C3BC-D123-A2D1-CD0E-0B5F5DB7D006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269C52BF-97E8-1979-D725-E13EC80DF83F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5" name="Grafik 34">
              <a:hlinkClick r:id="rId7"/>
              <a:extLst>
                <a:ext uri="{FF2B5EF4-FFF2-40B4-BE49-F238E27FC236}">
                  <a16:creationId xmlns:a16="http://schemas.microsoft.com/office/drawing/2014/main" id="{3F9C36DC-BDF2-CC74-BD21-DC2D83454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0545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3423557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Abenteuerinsel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2885D3-392C-E739-5E2F-3688528636C6}"/>
              </a:ext>
            </a:extLst>
          </p:cNvPr>
          <p:cNvSpPr txBox="1"/>
          <p:nvPr/>
        </p:nvSpPr>
        <p:spPr>
          <a:xfrm>
            <a:off x="6568229" y="345144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feel-ok.ch/ai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830582-01B8-BBFC-BB5F-46D08E20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5" y="1656895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51BF5A5-1B79-D666-9E5B-1A33BAC92B10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AA3B10A-F2DE-ADF3-4E50-53CEE624B9B6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4"/>
              <a:extLst>
                <a:ext uri="{FF2B5EF4-FFF2-40B4-BE49-F238E27FC236}">
                  <a16:creationId xmlns:a16="http://schemas.microsoft.com/office/drawing/2014/main" id="{218DF7D9-29A8-7AE0-4A94-F938D37D2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6842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4517550"/>
            <a:ext cx="5404757" cy="952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Abenteuerinsel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feel-ok.ch/ai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EB20E2-CEDE-42FA-8D16-D55C7FB4C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37" r="15553"/>
          <a:stretch/>
        </p:blipFill>
        <p:spPr>
          <a:xfrm>
            <a:off x="4328431" y="1680480"/>
            <a:ext cx="858611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608933"/>
          </a:xfrm>
        </p:spPr>
        <p:txBody>
          <a:bodyPr>
            <a:normAutofit/>
          </a:bodyPr>
          <a:lstStyle/>
          <a:p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br>
              <a:rPr lang="de-DE" sz="1600" dirty="0"/>
            </a:b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r>
              <a:rPr lang="de-DE" sz="1600" dirty="0"/>
              <a:t>Das Video auf </a:t>
            </a:r>
            <a:r>
              <a:rPr lang="de-DE" sz="1600" dirty="0">
                <a:hlinkClick r:id="rId6"/>
              </a:rPr>
              <a:t>feel-ok.ch/onlineschulung-ai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erklärt Ihnen, wie Sie Abenteuerinsel mit Jugendlichen einsetzen können. </a:t>
            </a:r>
          </a:p>
          <a:p>
            <a:pPr marL="0" indent="0">
              <a:buNone/>
            </a:pPr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60549" y="4350714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A5AC6802-BC48-4C15-9901-4EE4664D3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963" y="2079797"/>
            <a:ext cx="3326588" cy="46681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36619EE-06B4-4F95-9378-62CA7CC71561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071D61D-6EB5-496F-88A2-374B12E119FB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3624DE1-3AFE-4F0E-8F9B-E8CA9C224B91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64DC7A4-0C89-48DE-A196-7D060B0BF72D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CEDD28E-BED7-4719-9D57-6F3C36DB9A9D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64E1B6A-CE94-1328-8CD8-478E591802F9}"/>
              </a:ext>
            </a:extLst>
          </p:cNvPr>
          <p:cNvSpPr/>
          <p:nvPr/>
        </p:nvSpPr>
        <p:spPr>
          <a:xfrm>
            <a:off x="6270171" y="2079109"/>
            <a:ext cx="5404757" cy="1349891"/>
          </a:xfrm>
          <a:prstGeom prst="rect">
            <a:avLst/>
          </a:prstGeom>
          <a:solidFill>
            <a:schemeClr val="bg1"/>
          </a:solidFill>
          <a:ln w="12700">
            <a:solidFill>
              <a:srgbClr val="0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48793DA-BAAF-41B9-57DF-743FA73DE3B0}"/>
              </a:ext>
            </a:extLst>
          </p:cNvPr>
          <p:cNvSpPr txBox="1"/>
          <p:nvPr/>
        </p:nvSpPr>
        <p:spPr>
          <a:xfrm>
            <a:off x="6270171" y="3888151"/>
            <a:ext cx="5404757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A4A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A4A4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Gesundheitskompetenz</a:t>
            </a:r>
            <a:endParaRPr lang="de-CH" b="1" dirty="0">
              <a:latin typeface="Raleway" pitchFamily="2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FABD7C7-B890-1E73-A34C-4F2EBAD08586}"/>
              </a:ext>
            </a:extLst>
          </p:cNvPr>
          <p:cNvSpPr txBox="1"/>
          <p:nvPr/>
        </p:nvSpPr>
        <p:spPr>
          <a:xfrm>
            <a:off x="6420680" y="2147097"/>
            <a:ext cx="4969542" cy="338554"/>
          </a:xfrm>
          <a:prstGeom prst="rect">
            <a:avLst/>
          </a:prstGeom>
          <a:solidFill>
            <a:srgbClr val="F7CCAC"/>
          </a:solidFill>
          <a:ln>
            <a:solidFill>
              <a:srgbClr val="EE73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0A4A4A"/>
                </a:solidFill>
                <a:latin typeface="Raleway" pitchFamily="2" charset="0"/>
              </a:rPr>
              <a:t>Personale Lebenskompetenzen</a:t>
            </a:r>
            <a:endParaRPr lang="de-CH" dirty="0">
              <a:latin typeface="Raleway" pitchFamily="2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F843EBC-CFF8-F007-9D0C-5498B132354B}"/>
              </a:ext>
            </a:extLst>
          </p:cNvPr>
          <p:cNvSpPr txBox="1"/>
          <p:nvPr/>
        </p:nvSpPr>
        <p:spPr>
          <a:xfrm>
            <a:off x="6420680" y="2554159"/>
            <a:ext cx="4969542" cy="338554"/>
          </a:xfrm>
          <a:prstGeom prst="rect">
            <a:avLst/>
          </a:prstGeom>
          <a:solidFill>
            <a:srgbClr val="F7CCAC"/>
          </a:solidFill>
          <a:ln>
            <a:solidFill>
              <a:srgbClr val="EE73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0A4A4A"/>
                </a:solidFill>
                <a:latin typeface="Raleway" pitchFamily="2" charset="0"/>
              </a:rPr>
              <a:t>Soziale Lebenskompetenzen</a:t>
            </a:r>
            <a:endParaRPr lang="de-CH" dirty="0">
              <a:latin typeface="Raleway" pitchFamily="2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5F83D07-82EC-C550-645F-653E937794BA}"/>
              </a:ext>
            </a:extLst>
          </p:cNvPr>
          <p:cNvSpPr txBox="1"/>
          <p:nvPr/>
        </p:nvSpPr>
        <p:spPr>
          <a:xfrm>
            <a:off x="6420680" y="2965076"/>
            <a:ext cx="4969542" cy="338554"/>
          </a:xfrm>
          <a:prstGeom prst="rect">
            <a:avLst/>
          </a:prstGeom>
          <a:solidFill>
            <a:srgbClr val="F7CCAC"/>
          </a:solidFill>
          <a:ln>
            <a:solidFill>
              <a:srgbClr val="EE73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0A4A4A"/>
                </a:solidFill>
                <a:latin typeface="Raleway" pitchFamily="2" charset="0"/>
              </a:rPr>
              <a:t>Methodische Lebenskompetenzen</a:t>
            </a:r>
            <a:endParaRPr lang="de-CH" dirty="0">
              <a:latin typeface="Raleway" pitchFamily="2" charset="0"/>
            </a:endParaRPr>
          </a:p>
        </p:txBody>
      </p:sp>
      <p:pic>
        <p:nvPicPr>
          <p:cNvPr id="49" name="Grafik 48" descr="Ladender Akku Silhouette">
            <a:extLst>
              <a:ext uri="{FF2B5EF4-FFF2-40B4-BE49-F238E27FC236}">
                <a16:creationId xmlns:a16="http://schemas.microsoft.com/office/drawing/2014/main" id="{A256AC3E-ADDE-120B-FC4E-249424998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0962" y="3391359"/>
            <a:ext cx="506691" cy="506691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9C06E0B-CB27-A379-919E-6587D830B88E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>
            <a:off x="8972550" y="3429000"/>
            <a:ext cx="0" cy="459151"/>
          </a:xfrm>
          <a:prstGeom prst="straightConnector1">
            <a:avLst/>
          </a:prstGeom>
          <a:ln w="12700">
            <a:solidFill>
              <a:srgbClr val="0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ECDBE11F-1703-8058-CACF-85F9E424F644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F39F71D3-A75B-A9A7-1A62-6C5D84E274CB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>
              <a:hlinkClick r:id="rId10"/>
              <a:extLst>
                <a:ext uri="{FF2B5EF4-FFF2-40B4-BE49-F238E27FC236}">
                  <a16:creationId xmlns:a16="http://schemas.microsoft.com/office/drawing/2014/main" id="{1F429544-DF90-4B49-2293-A92FFBC24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89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60E28-A1CE-4A5F-85E5-99D4937D1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enthält feel-ok.ch?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D7D960-5542-4010-8B46-198894566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4912634"/>
          </a:xfrm>
        </p:spPr>
        <p:txBody>
          <a:bodyPr>
            <a:normAutofit/>
          </a:bodyPr>
          <a:lstStyle/>
          <a:p>
            <a:r>
              <a:rPr lang="de-CH" dirty="0"/>
              <a:t>Pfannenfertige Unterrichtsmaterialien und Ideen, </a:t>
            </a:r>
          </a:p>
          <a:p>
            <a:pPr lvl="1"/>
            <a:r>
              <a:rPr lang="de-CH" dirty="0"/>
              <a:t>um </a:t>
            </a:r>
            <a:r>
              <a:rPr lang="de-CH" dirty="0">
                <a:solidFill>
                  <a:srgbClr val="EE7323"/>
                </a:solidFill>
              </a:rPr>
              <a:t>Themen</a:t>
            </a:r>
            <a:r>
              <a:rPr lang="de-CH" dirty="0"/>
              <a:t> zu vertiefen,</a:t>
            </a:r>
          </a:p>
          <a:p>
            <a:pPr lvl="1"/>
            <a:r>
              <a:rPr lang="de-CH" dirty="0"/>
              <a:t>um </a:t>
            </a:r>
            <a:r>
              <a:rPr lang="de-CH" dirty="0">
                <a:solidFill>
                  <a:srgbClr val="EE7323"/>
                </a:solidFill>
              </a:rPr>
              <a:t>Kompetenzen</a:t>
            </a:r>
            <a:r>
              <a:rPr lang="de-CH" dirty="0"/>
              <a:t> zu trainieren,</a:t>
            </a:r>
          </a:p>
          <a:p>
            <a:pPr lvl="1"/>
            <a:r>
              <a:rPr lang="de-CH" dirty="0"/>
              <a:t>die zur Förderung der </a:t>
            </a:r>
            <a:r>
              <a:rPr lang="de-CH" dirty="0">
                <a:solidFill>
                  <a:srgbClr val="EE7323"/>
                </a:solidFill>
              </a:rPr>
              <a:t>Gesundheit</a:t>
            </a:r>
            <a:r>
              <a:rPr lang="de-CH" dirty="0"/>
              <a:t> dienen.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EDEED2-47AC-1CBA-8432-1CB8CF17D604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6EB8BCE6-864B-2C3A-9508-E71437929688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" name="Grafik 3">
              <a:hlinkClick r:id="rId2"/>
              <a:extLst>
                <a:ext uri="{FF2B5EF4-FFF2-40B4-BE49-F238E27FC236}">
                  <a16:creationId xmlns:a16="http://schemas.microsoft.com/office/drawing/2014/main" id="{B88D7270-2370-35E3-DBA8-C4B1EE7CA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1537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3831770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Methoden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1A5396-F408-3274-73A1-19A8F3E1837A}"/>
              </a:ext>
            </a:extLst>
          </p:cNvPr>
          <p:cNvSpPr txBox="1"/>
          <p:nvPr/>
        </p:nvSpPr>
        <p:spPr>
          <a:xfrm>
            <a:off x="6566933" y="3493216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feel-ok.ch/methoden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7F14E7-E431-8F55-C378-C77BA1C02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5" y="1728767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EA322A9-B532-450F-651D-96912DC35D3E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9731E38-2EB5-CA02-48C6-6EBC34D103F1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1" name="Grafik 10">
              <a:hlinkClick r:id="rId4"/>
              <a:extLst>
                <a:ext uri="{FF2B5EF4-FFF2-40B4-BE49-F238E27FC236}">
                  <a16:creationId xmlns:a16="http://schemas.microsoft.com/office/drawing/2014/main" id="{E013EA7E-C05E-D93B-B14A-6B9A3D3B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7571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2" y="3413920"/>
            <a:ext cx="5404757" cy="11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Methoden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feel-ok.ch/methoden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EB20E2-CEDE-42FA-8D16-D55C7FB4C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858" r="-1"/>
          <a:stretch/>
        </p:blipFill>
        <p:spPr>
          <a:xfrm>
            <a:off x="5203371" y="1680480"/>
            <a:ext cx="601667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608933"/>
          </a:xfrm>
        </p:spPr>
        <p:txBody>
          <a:bodyPr>
            <a:normAutofit/>
          </a:bodyPr>
          <a:lstStyle/>
          <a:p>
            <a:r>
              <a:rPr lang="de-DE" sz="1600" dirty="0"/>
              <a:t>Als Ergänzung zu Abenteuerinsel bietet feel-ok.ch weitere Methoden und Anregungen, wie Gesundheitsthemen mit Jugendlichen auf kreative Weise behandelt werden können.</a:t>
            </a:r>
            <a:br>
              <a:rPr lang="de-DE" sz="1600" dirty="0"/>
            </a:br>
            <a:r>
              <a:rPr lang="de-DE" sz="1600" dirty="0"/>
              <a:t> </a:t>
            </a:r>
          </a:p>
          <a:p>
            <a:r>
              <a:rPr lang="de-DE" sz="1600" dirty="0"/>
              <a:t>Zurzeit finden Sie in der Rubrik </a:t>
            </a:r>
            <a:r>
              <a:rPr lang="de-CH" sz="1600" dirty="0"/>
              <a:t>«Methoden» </a:t>
            </a:r>
            <a:br>
              <a:rPr lang="de-CH" sz="1600" dirty="0"/>
            </a:br>
            <a:r>
              <a:rPr lang="de-CH" sz="1600" dirty="0"/>
              <a:t>Ideen zur Förderung der psychischen </a:t>
            </a:r>
            <a:br>
              <a:rPr lang="de-CH" sz="1600" dirty="0"/>
            </a:br>
            <a:r>
              <a:rPr lang="de-CH" sz="1600" dirty="0"/>
              <a:t>Gesundheit sowie spielerische Vorschläge zu präventiven Zwecken.</a:t>
            </a:r>
            <a:endParaRPr lang="de-DE" sz="1600" dirty="0"/>
          </a:p>
          <a:p>
            <a:pPr marL="0" indent="0">
              <a:buNone/>
            </a:pPr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60550" y="3250672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D2789BE6-7DA1-464B-BB2F-6BBCC7EA2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962" y="2079797"/>
            <a:ext cx="3687981" cy="46740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474284A-3695-49D5-9D8C-1BDBC071EC9F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1590868-1695-405F-83A3-7C7D9DF12044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708BFC6-3593-4C11-B712-0D6DB58405B7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03030C5-167A-46D3-A321-81BD14232207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E1D4DE0-72CB-4172-BB4A-D494DE0E18B5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C0FDA358-94E5-9299-E0BC-9CBEA2906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4687611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BF9C95F2-529D-F038-34DF-176BF6FA74C6}"/>
              </a:ext>
            </a:extLst>
          </p:cNvPr>
          <p:cNvSpPr txBox="1"/>
          <p:nvPr/>
        </p:nvSpPr>
        <p:spPr>
          <a:xfrm>
            <a:off x="6166757" y="6442374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3"/>
              </a:rPr>
              <a:t>feel-ok.ch/methoden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EF77B6E-6DA1-85F8-B0F7-CC5C193E6166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0D71C251-504D-BF65-6C65-7C7957C5BFB5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6" name="Grafik 35">
              <a:hlinkClick r:id="rId8"/>
              <a:extLst>
                <a:ext uri="{FF2B5EF4-FFF2-40B4-BE49-F238E27FC236}">
                  <a16:creationId xmlns:a16="http://schemas.microsoft.com/office/drawing/2014/main" id="{8591FC13-59B0-961E-B12D-D23E030A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837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4283527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SPRINT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B90A0B-890D-7C64-0418-073B1C210150}"/>
              </a:ext>
            </a:extLst>
          </p:cNvPr>
          <p:cNvSpPr txBox="1"/>
          <p:nvPr/>
        </p:nvSpPr>
        <p:spPr>
          <a:xfrm>
            <a:off x="6550604" y="3429000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feel-ok.ch/sprint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DB6B51-2A12-5D69-B6E0-18F0D2FE2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5" y="1656895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BCA950D-0B71-0962-BCDA-7640277BE2E1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0D8F90A-9E1D-6C1B-A0B9-9DB8DF3BFCEC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4"/>
              <a:extLst>
                <a:ext uri="{FF2B5EF4-FFF2-40B4-BE49-F238E27FC236}">
                  <a16:creationId xmlns:a16="http://schemas.microsoft.com/office/drawing/2014/main" id="{54C812DA-A9AC-8374-4E75-A120AE732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7466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4247512"/>
            <a:ext cx="5404757" cy="227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SPRINT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feel-ok.ch/sprint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761334"/>
          </a:xfrm>
        </p:spPr>
        <p:txBody>
          <a:bodyPr>
            <a:normAutofit/>
          </a:bodyPr>
          <a:lstStyle/>
          <a:p>
            <a:r>
              <a:rPr lang="de-DE" sz="1600" dirty="0"/>
              <a:t>SPRINT ist das Umfragetool von feel-ok.ch, mit dem Sie eine Umfrage mit jungen Menschen realisieren können, die solide Erkenntnisse liefert . </a:t>
            </a:r>
          </a:p>
          <a:p>
            <a:r>
              <a:rPr lang="de-DE" sz="1600" dirty="0"/>
              <a:t>Der Aufwand für die Umfrage ist gering, weil SPRINT einen Katalog mit Fragen zur Verfügung stellt, die Sie auswählen und bei Bedarf anpassen können.</a:t>
            </a:r>
            <a:br>
              <a:rPr lang="de-DE" sz="1600" dirty="0"/>
            </a:br>
            <a:r>
              <a:rPr lang="de-DE" sz="1600" dirty="0"/>
              <a:t> </a:t>
            </a:r>
          </a:p>
          <a:p>
            <a:r>
              <a:rPr lang="de-CH" sz="1600" dirty="0"/>
              <a:t>Eine SPRINT-Umfrage ermöglicht Ihnen herauszufinden, was die Jugendlichen in Ihrem beruflichen Umfeld beschäftigt, dies als Grundlage für die Wahl evidenzbasierter Massnahmen.</a:t>
            </a:r>
          </a:p>
          <a:p>
            <a:r>
              <a:rPr lang="de-CH" sz="1600" dirty="0"/>
              <a:t>Sie können SPRINT auch einsetzen, um eine spannende Diskussion mit Jugendlichen einzuleiten, nachdem die Umfrage mit ihnen stattgefunden hat.</a:t>
            </a:r>
            <a:endParaRPr lang="de-DE" sz="1600" dirty="0"/>
          </a:p>
          <a:p>
            <a:pPr marL="0" indent="0">
              <a:buNone/>
            </a:pPr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82959" y="4083459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D507EF22-FF73-46FF-B0CF-826A0791E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147" y="2074172"/>
            <a:ext cx="3844029" cy="47040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6F4FA1-F5DD-41FE-A88A-CE28B1832392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83CF67C-231E-43C8-ABD7-7558D2EA31C2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1CF6603-CBE4-400E-8F2F-9A4B4A5869D3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3C66B33-229E-401F-823A-0A8025D62513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rgbClr val="ED8F55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Raleway" pitchFamily="2" charset="0"/>
              </a:rPr>
              <a:t>SPRINT</a:t>
            </a:r>
            <a:endParaRPr lang="de-CH" sz="16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C8C2B3F-101F-4BA9-911A-8B7F01ED9892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BB73B4-489F-6814-0728-75E6B22D2019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8348783-C5F5-965C-08B7-0414D9F0FA98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2" name="Grafik 31">
              <a:hlinkClick r:id="rId5"/>
              <a:extLst>
                <a:ext uri="{FF2B5EF4-FFF2-40B4-BE49-F238E27FC236}">
                  <a16:creationId xmlns:a16="http://schemas.microsoft.com/office/drawing/2014/main" id="{84BE734B-5408-D03A-9465-025F92DBD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7631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4697184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Kreativität · Recherche</a:t>
            </a:r>
            <a:endParaRPr lang="de-CH" dirty="0">
              <a:cs typeface="Raavi" panose="020B0502040204020203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D1ACA86-AE75-196D-439D-B8B0A55EFC2C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B19E21A-AC12-10DB-357F-20BA41339459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" name="Grafik 6">
              <a:hlinkClick r:id="rId2"/>
              <a:extLst>
                <a:ext uri="{FF2B5EF4-FFF2-40B4-BE49-F238E27FC236}">
                  <a16:creationId xmlns:a16="http://schemas.microsoft.com/office/drawing/2014/main" id="{0529B69E-E269-88B9-9D34-6FCA93F6B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247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3145454"/>
            <a:ext cx="5404757" cy="268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Kreativität · Recherche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608933"/>
          </a:xfrm>
        </p:spPr>
        <p:txBody>
          <a:bodyPr>
            <a:normAutofit/>
          </a:bodyPr>
          <a:lstStyle/>
          <a:p>
            <a:r>
              <a:rPr lang="de-DE" sz="1600" dirty="0"/>
              <a:t>Jugendliche können feel-ok.ch als Informationsquelle für Recherchearbeiten und kreative Ideen nutzen.</a:t>
            </a:r>
            <a:br>
              <a:rPr lang="de-DE" sz="1600" dirty="0"/>
            </a:br>
            <a:endParaRPr lang="de-CH" sz="1600" dirty="0"/>
          </a:p>
          <a:p>
            <a:r>
              <a:rPr lang="de-CH" sz="1600" dirty="0"/>
              <a:t>Unter anderem für </a:t>
            </a:r>
          </a:p>
          <a:p>
            <a:pPr lvl="1"/>
            <a:r>
              <a:rPr lang="de-DE" sz="1200" dirty="0"/>
              <a:t>Plakate</a:t>
            </a:r>
          </a:p>
          <a:p>
            <a:pPr lvl="1"/>
            <a:r>
              <a:rPr lang="de-DE" sz="1200" dirty="0"/>
              <a:t>Postcards</a:t>
            </a:r>
          </a:p>
          <a:p>
            <a:pPr lvl="1"/>
            <a:r>
              <a:rPr lang="de-DE" sz="1200" dirty="0"/>
              <a:t>Songs</a:t>
            </a:r>
          </a:p>
          <a:p>
            <a:pPr lvl="1"/>
            <a:r>
              <a:rPr lang="de-DE" sz="1200" dirty="0"/>
              <a:t>Videoprojekte</a:t>
            </a:r>
          </a:p>
          <a:p>
            <a:pPr lvl="1"/>
            <a:r>
              <a:rPr lang="de-DE" sz="1200" dirty="0"/>
              <a:t>Zeichnungen</a:t>
            </a:r>
          </a:p>
          <a:p>
            <a:pPr lvl="1"/>
            <a:r>
              <a:rPr lang="de-DE" sz="1200" dirty="0"/>
              <a:t>Spiele (z.B. Quiz)</a:t>
            </a:r>
          </a:p>
          <a:p>
            <a:pPr lvl="1"/>
            <a:r>
              <a:rPr lang="de-DE" sz="1200" dirty="0"/>
              <a:t>journalistische Beiträge</a:t>
            </a:r>
          </a:p>
          <a:p>
            <a:pPr lvl="1"/>
            <a:r>
              <a:rPr lang="de-DE" sz="1200" dirty="0"/>
              <a:t>Formatvorlage von Word üben</a:t>
            </a:r>
          </a:p>
          <a:p>
            <a:pPr lvl="1"/>
            <a:r>
              <a:rPr lang="de-DE" sz="1200" dirty="0"/>
              <a:t>…</a:t>
            </a:r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82959" y="2986506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CC9D828E-706D-464B-8CFF-4D9EF28AFD00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rgbClr val="ED8F55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Raleway" pitchFamily="2" charset="0"/>
              </a:rPr>
              <a:t>Kreativität - Recherche</a:t>
            </a:r>
            <a:endParaRPr lang="de-CH" sz="16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C14AD78-426F-4151-931F-134EED2484EB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6F3D1A2-A901-4CE8-8886-25BDEDA1E849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3167C8F-C71C-407A-9928-26B20C4790F5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BF6CF0A-1BEE-40EB-B735-B5812EE950C4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pic>
        <p:nvPicPr>
          <p:cNvPr id="21" name="Grafik 20" descr="Ein Bild, das Text, Person, drinnen, Gruppe enthält.&#10;&#10;Automatisch generierte Beschreibung">
            <a:extLst>
              <a:ext uri="{FF2B5EF4-FFF2-40B4-BE49-F238E27FC236}">
                <a16:creationId xmlns:a16="http://schemas.microsoft.com/office/drawing/2014/main" id="{177FB478-1B5B-8AAD-B325-B5F0D2AA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r="13622"/>
          <a:stretch/>
        </p:blipFill>
        <p:spPr>
          <a:xfrm>
            <a:off x="1826144" y="2074173"/>
            <a:ext cx="4096024" cy="442822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9FD29E6-13D4-053B-493B-E5C9CC21B43A}"/>
              </a:ext>
            </a:extLst>
          </p:cNvPr>
          <p:cNvSpPr txBox="1"/>
          <p:nvPr/>
        </p:nvSpPr>
        <p:spPr>
          <a:xfrm>
            <a:off x="1740177" y="6528451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CB3B6"/>
                </a:solidFill>
                <a:latin typeface="Raleway" pitchFamily="2" charset="0"/>
              </a:rPr>
              <a:t>Quelle: </a:t>
            </a:r>
            <a:r>
              <a:rPr lang="de-DE" sz="1400" dirty="0">
                <a:solidFill>
                  <a:srgbClr val="4CB3B6"/>
                </a:solidFill>
                <a:latin typeface="Raleway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de.freepik.com</a:t>
            </a:r>
            <a:endParaRPr lang="de-CH" sz="1400" dirty="0">
              <a:solidFill>
                <a:srgbClr val="4CB3B6"/>
              </a:solidFill>
              <a:latin typeface="Raleway" pitchFamily="2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1C1039D-73C6-FA75-6AB3-1C71B2D981A6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59C5D21-3457-2E31-E73C-13D868CE1DE2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3" name="Grafik 22">
              <a:hlinkClick r:id="rId5"/>
              <a:extLst>
                <a:ext uri="{FF2B5EF4-FFF2-40B4-BE49-F238E27FC236}">
                  <a16:creationId xmlns:a16="http://schemas.microsoft.com/office/drawing/2014/main" id="{A1EEFCFD-4E2C-7A17-BF31-2094FBCD9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4753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5138056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Check out · Jugendbeiträge</a:t>
            </a:r>
            <a:endParaRPr lang="de-CH" sz="4000" dirty="0">
              <a:latin typeface="Raleway" pitchFamily="2" charset="0"/>
              <a:cs typeface="Raavi" panose="020B0502040204020203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A74473-0779-B7D0-D26F-9801D72B4945}"/>
              </a:ext>
            </a:extLst>
          </p:cNvPr>
          <p:cNvSpPr txBox="1"/>
          <p:nvPr/>
        </p:nvSpPr>
        <p:spPr>
          <a:xfrm>
            <a:off x="6566933" y="3429000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feel-ok.ch/checkout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F61C46-4FB3-B0FF-B055-F87DA89B1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5" y="1656895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04648DE-5CAF-7AEE-6ED5-91FB594D7D63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4A7C002-3A3A-B6A0-CC2E-481ADF96896E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0" name="Grafik 9">
              <a:hlinkClick r:id="rId4"/>
              <a:extLst>
                <a:ext uri="{FF2B5EF4-FFF2-40B4-BE49-F238E27FC236}">
                  <a16:creationId xmlns:a16="http://schemas.microsoft.com/office/drawing/2014/main" id="{C2BC5392-2C9D-6D9A-3885-6353CE6EF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6826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3843953"/>
            <a:ext cx="5753098" cy="2667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Check out · Jugendbeiträge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1" y="2096666"/>
            <a:ext cx="5333999" cy="4608933"/>
          </a:xfrm>
        </p:spPr>
        <p:txBody>
          <a:bodyPr>
            <a:normAutofit lnSpcReduction="10000"/>
          </a:bodyPr>
          <a:lstStyle/>
          <a:p>
            <a:r>
              <a:rPr lang="de-DE" sz="1600" dirty="0"/>
              <a:t>Jugendliche haben Fragen gestellt, die von anderen jungen Menschen beantwortet wurden. Diese Fragen und Antworten ergänzen das Fachwissen in den Artikeln (Beispiel auf </a:t>
            </a:r>
            <a:r>
              <a:rPr lang="de-DE" sz="1600" dirty="0">
                <a:hlinkClick r:id="rId3"/>
              </a:rPr>
              <a:t>feel-ok.ch/</a:t>
            </a:r>
            <a:r>
              <a:rPr lang="de-DE" sz="1600" dirty="0" err="1">
                <a:hlinkClick r:id="rId3"/>
              </a:rPr>
              <a:t>passivrauchen</a:t>
            </a:r>
            <a:r>
              <a:rPr lang="de-DE" sz="1600" dirty="0"/>
              <a:t>).</a:t>
            </a:r>
          </a:p>
          <a:p>
            <a:r>
              <a:rPr lang="de-DE" sz="1600" dirty="0"/>
              <a:t>Alle Fragen und Antworten Jugendlicher erscheinen auch in Check-out, damit man sie rasch findet.</a:t>
            </a:r>
            <a:br>
              <a:rPr lang="de-DE" sz="1600" dirty="0"/>
            </a:br>
            <a:endParaRPr lang="de-CH" sz="1600" dirty="0"/>
          </a:p>
          <a:p>
            <a:r>
              <a:rPr lang="de-CH" sz="1600" dirty="0"/>
              <a:t>Sie können in Check Out eine Frage auswählen.</a:t>
            </a:r>
          </a:p>
          <a:p>
            <a:r>
              <a:rPr lang="de-CH" sz="1600" dirty="0"/>
              <a:t>Jugendliche besprechen in kleinen Gruppen die Frage und überlegen sich mögliche Antworten.</a:t>
            </a:r>
          </a:p>
          <a:p>
            <a:r>
              <a:rPr lang="de-CH" sz="1600" dirty="0"/>
              <a:t>Nach der Diskussion lesen die Jugendlichen die Antworten anderer jungen Menschen zu dieser Frage auf </a:t>
            </a:r>
            <a:r>
              <a:rPr lang="de-DE" sz="1600" dirty="0">
                <a:hlinkClick r:id="rId4"/>
              </a:rPr>
              <a:t>feel-ok.ch/</a:t>
            </a:r>
            <a:r>
              <a:rPr lang="de-DE" sz="1600" dirty="0" err="1">
                <a:hlinkClick r:id="rId4"/>
              </a:rPr>
              <a:t>checkout</a:t>
            </a:r>
            <a:r>
              <a:rPr lang="de-DE" sz="1600" dirty="0"/>
              <a:t>.</a:t>
            </a:r>
          </a:p>
          <a:p>
            <a:r>
              <a:rPr lang="de-DE" sz="1600" dirty="0"/>
              <a:t>Nun kann die Diskussion fortgesetzt werden.</a:t>
            </a:r>
          </a:p>
          <a:p>
            <a:r>
              <a:rPr lang="de-DE" sz="1600" dirty="0"/>
              <a:t>Wer will, schreibt die Antwort auf feel-ok.ch, damit sie in Check out erscheint, falls sie bewilligt wird.</a:t>
            </a:r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442187" y="3683191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CC9D828E-706D-464B-8CFF-4D9EF28AFD00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C14AD78-426F-4151-931F-134EED2484EB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6F3D1A2-A901-4CE8-8886-25BDEDA1E849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3167C8F-C71C-407A-9928-26B20C4790F5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BF6CF0A-1BEE-40EB-B735-B5812EE950C4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rgbClr val="ED8F55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Raleway" pitchFamily="2" charset="0"/>
              </a:rPr>
              <a:t>Check out</a:t>
            </a:r>
            <a:endParaRPr lang="de-CH" sz="1600" dirty="0">
              <a:solidFill>
                <a:schemeClr val="bg1"/>
              </a:solidFill>
              <a:latin typeface="Raleway" pitchFamily="2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65AF9D1-7628-4D75-A464-961034C28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46" y="2074172"/>
            <a:ext cx="3842635" cy="45026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FBA2C86-10F8-413E-81AF-9A8925870BBA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4"/>
              </a:rPr>
              <a:t>feel-ok.ch/checkout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20" name="Grafik 5">
            <a:extLst>
              <a:ext uri="{FF2B5EF4-FFF2-40B4-BE49-F238E27FC236}">
                <a16:creationId xmlns:a16="http://schemas.microsoft.com/office/drawing/2014/main" id="{C1478099-051C-4052-A8FB-0A7074A22800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3A49FA8F-E20C-44EA-9565-6D118F633CF5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4722B7F2-046E-4E8E-BB4F-FB1F7B9935DE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8ADDAE4-415E-4C48-1CFF-93AF8BE35FB1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5E4BF91-26AC-6889-58CA-8EDF73403085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6" name="Grafik 25">
              <a:hlinkClick r:id="rId6"/>
              <a:extLst>
                <a:ext uri="{FF2B5EF4-FFF2-40B4-BE49-F238E27FC236}">
                  <a16:creationId xmlns:a16="http://schemas.microsoft.com/office/drawing/2014/main" id="{136F7CD4-1434-AB38-1B98-76242BEA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1976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5562599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Landingpage für Jugendliche · Cool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</a:t>
            </a:r>
            <a:r>
              <a:rPr lang="de-CH" dirty="0"/>
              <a:t>· </a:t>
            </a:r>
            <a:r>
              <a:rPr lang="de-CH" dirty="0">
                <a:cs typeface="Raavi" panose="020B0502040204020203" pitchFamily="34" charset="0"/>
              </a:rPr>
              <a:t>Cool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83B336-8E86-5A69-36B0-CAF4C1F9421F}"/>
              </a:ext>
            </a:extLst>
          </p:cNvPr>
          <p:cNvSpPr txBox="1"/>
          <p:nvPr/>
        </p:nvSpPr>
        <p:spPr>
          <a:xfrm>
            <a:off x="6556047" y="3419348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feel-ok.ch/cool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DBEF48-5515-BD17-AB50-F42825ED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5" y="1658129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9482057-021F-EE06-E115-4E4D44CA8EA5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9F52DC7-EE3D-1ABB-BE22-33FBC4E1BDA0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0" name="Grafik 9">
              <a:hlinkClick r:id="rId4"/>
              <a:extLst>
                <a:ext uri="{FF2B5EF4-FFF2-40B4-BE49-F238E27FC236}">
                  <a16:creationId xmlns:a16="http://schemas.microsoft.com/office/drawing/2014/main" id="{4560193F-D719-047C-79B1-6B41747EB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9560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3429000"/>
            <a:ext cx="5404757" cy="273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Landingpage für Jugendliche · Cool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feel-ok.ch/cool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241472" cy="4608933"/>
          </a:xfrm>
        </p:spPr>
        <p:txBody>
          <a:bodyPr>
            <a:normAutofit/>
          </a:bodyPr>
          <a:lstStyle/>
          <a:p>
            <a:r>
              <a:rPr lang="de-DE" sz="1600" dirty="0"/>
              <a:t>Die Seite </a:t>
            </a:r>
            <a:r>
              <a:rPr lang="de-CH" sz="1600" dirty="0"/>
              <a:t>«Cool» enthält alle Online-Tools wie Spiele, Quiz und Test sowie alle thematischen Artikel, die oft aufgerufen werden und junge Menschen selbstständig konsultieren können.</a:t>
            </a:r>
            <a:br>
              <a:rPr lang="de-CH" sz="1600" dirty="0"/>
            </a:br>
            <a:r>
              <a:rPr lang="de-CH" sz="1600" dirty="0"/>
              <a:t> </a:t>
            </a:r>
            <a:endParaRPr lang="de-DE" sz="1600" dirty="0"/>
          </a:p>
          <a:p>
            <a:r>
              <a:rPr lang="de-CH" sz="1600" dirty="0"/>
              <a:t>Falls Sie Jugendlichen empfehlen möchten, unsere Plattform zu besuchen, ohne didaktische Instrumente einzusetzen, bitten wir Sie, die jungen Menschen auf </a:t>
            </a:r>
            <a:r>
              <a:rPr lang="de-DE" sz="1600" dirty="0">
                <a:hlinkClick r:id="rId2"/>
              </a:rPr>
              <a:t>feel-ok.ch/cool</a:t>
            </a:r>
            <a:r>
              <a:rPr lang="de-DE" sz="1600" dirty="0"/>
              <a:t> zu verweisen (und nicht auf die Startseite von feel-ok.ch). </a:t>
            </a:r>
          </a:p>
          <a:p>
            <a:r>
              <a:rPr lang="de-DE" sz="1600" dirty="0"/>
              <a:t>Die Chance ist dadurch grösser, dass die Jugendlichen Inhalte finden, an denen sie Interesse haben. Das Interesse erhöht die Motivation, sich mit dem gewählten Thema auseinanderzusetzen.</a:t>
            </a:r>
            <a:endParaRPr lang="de-CH" sz="1600" dirty="0"/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82959" y="3269181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425D7820-B5A8-4536-BC0A-4342EBBC0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92"/>
          <a:stretch/>
        </p:blipFill>
        <p:spPr>
          <a:xfrm>
            <a:off x="1826146" y="2074171"/>
            <a:ext cx="4283703" cy="46089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A6CE037-AD91-4651-927F-E12E79669939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C73C063-55E7-4A9C-AFBF-137811D931BD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rgbClr val="ED8F55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Raleway" pitchFamily="2" charset="0"/>
              </a:rPr>
              <a:t>Cool</a:t>
            </a:r>
            <a:endParaRPr lang="de-CH" sz="16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45AADC6-ACD4-4E6A-AAC8-4F98B4E137F3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CCEC0F7-BEF8-4C42-84CF-517940F40C15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C312B12-98FF-40B6-9591-BFB8CB105B35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8EFF332-5CA4-3661-2870-2BB2081B30CC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7AA8F23-21BF-5066-4295-32C7E1DD28E1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2" name="Grafik 31">
              <a:hlinkClick r:id="rId5"/>
              <a:extLst>
                <a:ext uri="{FF2B5EF4-FFF2-40B4-BE49-F238E27FC236}">
                  <a16:creationId xmlns:a16="http://schemas.microsoft.com/office/drawing/2014/main" id="{48B44D9F-C9AA-B1CC-CBDC-3E91EA554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00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8A5E2-EA27-45BA-AD58-FEBE44C2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Nutzen Sie feel-ok.ch </a:t>
            </a:r>
            <a:r>
              <a:rPr lang="de-CH" dirty="0">
                <a:solidFill>
                  <a:srgbClr val="EE7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nicht,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B6F1C5-DB03-BACE-E070-C5D1E46EC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	wenn Sie zuerst eine Vorabklärung benötigen.</a:t>
            </a:r>
          </a:p>
        </p:txBody>
      </p:sp>
      <p:pic>
        <p:nvPicPr>
          <p:cNvPr id="4" name="Grafik 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FBAE2C0E-B2D6-0836-F85A-85BFC0A0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5462" y="3327662"/>
            <a:ext cx="5295129" cy="35303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D333B5-5EC4-BD4D-3A49-8EBBA1CD179C}"/>
              </a:ext>
            </a:extLst>
          </p:cNvPr>
          <p:cNvSpPr txBox="1"/>
          <p:nvPr/>
        </p:nvSpPr>
        <p:spPr>
          <a:xfrm>
            <a:off x="2792465" y="6528451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CB3B6"/>
                </a:solidFill>
                <a:latin typeface="Raleway" pitchFamily="2" charset="0"/>
              </a:rPr>
              <a:t>Quelle: </a:t>
            </a:r>
            <a:r>
              <a:rPr lang="de-DE" sz="1400" dirty="0">
                <a:solidFill>
                  <a:srgbClr val="4CB3B6"/>
                </a:solidFill>
                <a:latin typeface="Raleway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de.freepik.com</a:t>
            </a:r>
            <a:endParaRPr lang="de-CH" sz="1400" dirty="0">
              <a:solidFill>
                <a:srgbClr val="4CB3B6"/>
              </a:solidFill>
              <a:latin typeface="Raleway" pitchFamily="2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2E7FF3C-ECE2-DA60-F11D-BC60ABDF6EF7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AEDF67C-7B2F-8E72-EFAC-2D80458C7D36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5"/>
              <a:extLst>
                <a:ext uri="{FF2B5EF4-FFF2-40B4-BE49-F238E27FC236}">
                  <a16:creationId xmlns:a16="http://schemas.microsoft.com/office/drawing/2014/main" id="{12B65F9C-8534-AB0C-5083-37DA72FCE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7329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936401-06DC-4406-B03E-FDAEDAD27C83}"/>
              </a:ext>
            </a:extLst>
          </p:cNvPr>
          <p:cNvSpPr/>
          <p:nvPr/>
        </p:nvSpPr>
        <p:spPr>
          <a:xfrm>
            <a:off x="-128813" y="5981699"/>
            <a:ext cx="2376714" cy="346076"/>
          </a:xfrm>
          <a:prstGeom prst="rect">
            <a:avLst/>
          </a:prstGeom>
          <a:solidFill>
            <a:srgbClr val="0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</a:t>
            </a:r>
            <a:r>
              <a:rPr lang="de-CH" dirty="0"/>
              <a:t>· </a:t>
            </a:r>
            <a:r>
              <a:rPr lang="de-CH" dirty="0">
                <a:cs typeface="Raavi" panose="020B0502040204020203" pitchFamily="34" charset="0"/>
              </a:rPr>
              <a:t>Cool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0A5540D-4794-1CD0-22D1-FB4479F5F6C0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2CE51CB-9B22-BFE1-50EA-6EC9E36C688E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" name="Grafik 6">
              <a:hlinkClick r:id="rId2"/>
              <a:extLst>
                <a:ext uri="{FF2B5EF4-FFF2-40B4-BE49-F238E27FC236}">
                  <a16:creationId xmlns:a16="http://schemas.microsoft.com/office/drawing/2014/main" id="{BD35DAA5-46EB-FA57-4583-C0A53DA4F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5146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771E85-45F7-4D11-8A32-844ABCC82971}"/>
              </a:ext>
            </a:extLst>
          </p:cNvPr>
          <p:cNvSpPr/>
          <p:nvPr/>
        </p:nvSpPr>
        <p:spPr>
          <a:xfrm>
            <a:off x="6270171" y="4057579"/>
            <a:ext cx="5404757" cy="2577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Empfehlung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3683BD-5A0D-4BEB-928B-DC3DA341FF6F}"/>
              </a:ext>
            </a:extLst>
          </p:cNvPr>
          <p:cNvCxnSpPr>
            <a:cxnSpLocks/>
          </p:cNvCxnSpPr>
          <p:nvPr/>
        </p:nvCxnSpPr>
        <p:spPr>
          <a:xfrm>
            <a:off x="5875176" y="1680480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2D99AA8A-7EA8-4FCD-A047-97329601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9" y="1680480"/>
            <a:ext cx="3973390" cy="293922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A049619-A94F-4004-8242-4835A8CA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2" y="2096666"/>
            <a:ext cx="5404756" cy="4761334"/>
          </a:xfrm>
        </p:spPr>
        <p:txBody>
          <a:bodyPr>
            <a:normAutofit/>
          </a:bodyPr>
          <a:lstStyle/>
          <a:p>
            <a:r>
              <a:rPr lang="de-CH" sz="1600" dirty="0"/>
              <a:t>Wenn Sie eine junge Person kennen, die von einem Thema auf feel-ok.ch profitieren könnte, schlagen wir vor, die dazu passende Seite zu empfehlen. </a:t>
            </a:r>
          </a:p>
          <a:p>
            <a:r>
              <a:rPr lang="de-CH" sz="1600" dirty="0"/>
              <a:t>So kann sich diese junge Person selbständig mit dem relevanten Thema auseinandersetzen und erfährt, welche Anlaufstellen bei Bedarf Hilfe bieten.</a:t>
            </a:r>
            <a:br>
              <a:rPr lang="de-CH" sz="1600" dirty="0"/>
            </a:br>
            <a:endParaRPr lang="de-CH" sz="1600" dirty="0"/>
          </a:p>
          <a:p>
            <a:r>
              <a:rPr lang="de-CH" sz="1600" dirty="0"/>
              <a:t>Um eine spezifische Seite zu empfehlen, </a:t>
            </a:r>
            <a:br>
              <a:rPr lang="de-CH" sz="1600" dirty="0"/>
            </a:br>
            <a:r>
              <a:rPr lang="de-CH" sz="1600" dirty="0"/>
              <a:t>können Sie die Share-Funktion mit kurzer Webadresse und QR-Code nutzen, die Sie oben rechts am Bildschirm sehen (   ).</a:t>
            </a:r>
          </a:p>
          <a:p>
            <a:r>
              <a:rPr lang="de-CH" sz="1600" dirty="0"/>
              <a:t>Wenn Sie den QR-Code in einer Schulklasse projizieren, können die Jugendlichen z.B. mit ihren Tablets den QR-Code lesen.</a:t>
            </a:r>
          </a:p>
          <a:p>
            <a:r>
              <a:rPr lang="de-CH" sz="1600" dirty="0"/>
              <a:t>Hilfsangebote sind auf fast jeder Seite mit der Schaltfläche                     konsultierbar.</a:t>
            </a:r>
          </a:p>
        </p:txBody>
      </p:sp>
      <p:grpSp>
        <p:nvGrpSpPr>
          <p:cNvPr id="27" name="Grafik 17">
            <a:extLst>
              <a:ext uri="{FF2B5EF4-FFF2-40B4-BE49-F238E27FC236}">
                <a16:creationId xmlns:a16="http://schemas.microsoft.com/office/drawing/2014/main" id="{69F4ABC6-4217-4251-B688-884BB7212318}"/>
              </a:ext>
            </a:extLst>
          </p:cNvPr>
          <p:cNvGrpSpPr/>
          <p:nvPr/>
        </p:nvGrpSpPr>
        <p:grpSpPr>
          <a:xfrm>
            <a:off x="11082959" y="3898854"/>
            <a:ext cx="532737" cy="426165"/>
            <a:chOff x="3137501" y="346103"/>
            <a:chExt cx="957426" cy="765896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5F68D3-B5EE-4F14-8EC8-69244105F762}"/>
                </a:ext>
              </a:extLst>
            </p:cNvPr>
            <p:cNvSpPr/>
            <p:nvPr/>
          </p:nvSpPr>
          <p:spPr>
            <a:xfrm>
              <a:off x="3352921" y="346103"/>
              <a:ext cx="526584" cy="574456"/>
            </a:xfrm>
            <a:custGeom>
              <a:avLst/>
              <a:gdLst>
                <a:gd name="connsiteX0" fmla="*/ 262470 w 526584"/>
                <a:gd name="connsiteY0" fmla="*/ 1 h 574456"/>
                <a:gd name="connsiteX1" fmla="*/ 0 w 526584"/>
                <a:gd name="connsiteY1" fmla="*/ 263293 h 574456"/>
                <a:gd name="connsiteX2" fmla="*/ 65165 w 526584"/>
                <a:gd name="connsiteY2" fmla="*/ 436497 h 574456"/>
                <a:gd name="connsiteX3" fmla="*/ 143270 w 526584"/>
                <a:gd name="connsiteY3" fmla="*/ 573290 h 574456"/>
                <a:gd name="connsiteX4" fmla="*/ 143435 w 526584"/>
                <a:gd name="connsiteY4" fmla="*/ 574456 h 574456"/>
                <a:gd name="connsiteX5" fmla="*/ 383150 w 526584"/>
                <a:gd name="connsiteY5" fmla="*/ 574456 h 574456"/>
                <a:gd name="connsiteX6" fmla="*/ 383315 w 526584"/>
                <a:gd name="connsiteY6" fmla="*/ 573290 h 574456"/>
                <a:gd name="connsiteX7" fmla="*/ 461420 w 526584"/>
                <a:gd name="connsiteY7" fmla="*/ 436497 h 574456"/>
                <a:gd name="connsiteX8" fmla="*/ 526585 w 526584"/>
                <a:gd name="connsiteY8" fmla="*/ 263293 h 574456"/>
                <a:gd name="connsiteX9" fmla="*/ 262470 w 526584"/>
                <a:gd name="connsiteY9" fmla="*/ 1 h 574456"/>
                <a:gd name="connsiteX10" fmla="*/ 263292 w 526584"/>
                <a:gd name="connsiteY10" fmla="*/ 143615 h 574456"/>
                <a:gd name="connsiteX11" fmla="*/ 143614 w 526584"/>
                <a:gd name="connsiteY11" fmla="*/ 263293 h 574456"/>
                <a:gd name="connsiteX12" fmla="*/ 119679 w 526584"/>
                <a:gd name="connsiteY12" fmla="*/ 287229 h 574456"/>
                <a:gd name="connsiteX13" fmla="*/ 95743 w 526584"/>
                <a:gd name="connsiteY13" fmla="*/ 263293 h 574456"/>
                <a:gd name="connsiteX14" fmla="*/ 263292 w 526584"/>
                <a:gd name="connsiteY14" fmla="*/ 95744 h 574456"/>
                <a:gd name="connsiteX15" fmla="*/ 287228 w 526584"/>
                <a:gd name="connsiteY15" fmla="*/ 119679 h 574456"/>
                <a:gd name="connsiteX16" fmla="*/ 263292 w 526584"/>
                <a:gd name="connsiteY16" fmla="*/ 143615 h 57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6584" h="574456">
                  <a:moveTo>
                    <a:pt x="262470" y="1"/>
                  </a:moveTo>
                  <a:cubicBezTo>
                    <a:pt x="109865" y="465"/>
                    <a:pt x="0" y="124167"/>
                    <a:pt x="0" y="263293"/>
                  </a:cubicBezTo>
                  <a:cubicBezTo>
                    <a:pt x="-88" y="327035"/>
                    <a:pt x="23082" y="388622"/>
                    <a:pt x="65165" y="436497"/>
                  </a:cubicBezTo>
                  <a:cubicBezTo>
                    <a:pt x="89879" y="464697"/>
                    <a:pt x="128535" y="523593"/>
                    <a:pt x="143270" y="573290"/>
                  </a:cubicBezTo>
                  <a:cubicBezTo>
                    <a:pt x="143270" y="573708"/>
                    <a:pt x="143375" y="574082"/>
                    <a:pt x="143435" y="574456"/>
                  </a:cubicBezTo>
                  <a:lnTo>
                    <a:pt x="383150" y="574456"/>
                  </a:lnTo>
                  <a:cubicBezTo>
                    <a:pt x="383150" y="574082"/>
                    <a:pt x="383255" y="573708"/>
                    <a:pt x="383315" y="573290"/>
                  </a:cubicBezTo>
                  <a:cubicBezTo>
                    <a:pt x="398050" y="523593"/>
                    <a:pt x="436706" y="464697"/>
                    <a:pt x="461420" y="436497"/>
                  </a:cubicBezTo>
                  <a:cubicBezTo>
                    <a:pt x="503503" y="388622"/>
                    <a:pt x="526673" y="327035"/>
                    <a:pt x="526585" y="263293"/>
                  </a:cubicBezTo>
                  <a:cubicBezTo>
                    <a:pt x="526585" y="117630"/>
                    <a:pt x="408268" y="-462"/>
                    <a:pt x="262470" y="1"/>
                  </a:cubicBezTo>
                  <a:close/>
                  <a:moveTo>
                    <a:pt x="263292" y="143615"/>
                  </a:moveTo>
                  <a:cubicBezTo>
                    <a:pt x="197227" y="143689"/>
                    <a:pt x="143689" y="197228"/>
                    <a:pt x="143614" y="263293"/>
                  </a:cubicBezTo>
                  <a:cubicBezTo>
                    <a:pt x="143614" y="276513"/>
                    <a:pt x="132898" y="287229"/>
                    <a:pt x="119679" y="287229"/>
                  </a:cubicBezTo>
                  <a:cubicBezTo>
                    <a:pt x="106459" y="287229"/>
                    <a:pt x="95743" y="276513"/>
                    <a:pt x="95743" y="263293"/>
                  </a:cubicBezTo>
                  <a:cubicBezTo>
                    <a:pt x="95842" y="170800"/>
                    <a:pt x="170799" y="95843"/>
                    <a:pt x="263292" y="95744"/>
                  </a:cubicBezTo>
                  <a:cubicBezTo>
                    <a:pt x="276512" y="95744"/>
                    <a:pt x="287228" y="106460"/>
                    <a:pt x="287228" y="119679"/>
                  </a:cubicBezTo>
                  <a:cubicBezTo>
                    <a:pt x="287228" y="132899"/>
                    <a:pt x="276512" y="143615"/>
                    <a:pt x="263292" y="143615"/>
                  </a:cubicBezTo>
                  <a:close/>
                </a:path>
              </a:pathLst>
            </a:custGeom>
            <a:solidFill>
              <a:srgbClr val="F8C6A7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413885F-FA54-4CB0-B21E-66B2355FA634}"/>
                </a:ext>
              </a:extLst>
            </p:cNvPr>
            <p:cNvSpPr/>
            <p:nvPr/>
          </p:nvSpPr>
          <p:spPr>
            <a:xfrm>
              <a:off x="3137501" y="375691"/>
              <a:ext cx="957426" cy="736308"/>
            </a:xfrm>
            <a:custGeom>
              <a:avLst/>
              <a:gdLst>
                <a:gd name="connsiteX0" fmla="*/ 359125 w 957426"/>
                <a:gd name="connsiteY0" fmla="*/ 650095 h 736308"/>
                <a:gd name="connsiteX1" fmla="*/ 367143 w 957426"/>
                <a:gd name="connsiteY1" fmla="*/ 676514 h 736308"/>
                <a:gd name="connsiteX2" fmla="*/ 392724 w 957426"/>
                <a:gd name="connsiteY2" fmla="*/ 714946 h 736308"/>
                <a:gd name="connsiteX3" fmla="*/ 432577 w 957426"/>
                <a:gd name="connsiteY3" fmla="*/ 736308 h 736308"/>
                <a:gd name="connsiteX4" fmla="*/ 524879 w 957426"/>
                <a:gd name="connsiteY4" fmla="*/ 736308 h 736308"/>
                <a:gd name="connsiteX5" fmla="*/ 564732 w 957426"/>
                <a:gd name="connsiteY5" fmla="*/ 714946 h 736308"/>
                <a:gd name="connsiteX6" fmla="*/ 590298 w 957426"/>
                <a:gd name="connsiteY6" fmla="*/ 676514 h 736308"/>
                <a:gd name="connsiteX7" fmla="*/ 598391 w 957426"/>
                <a:gd name="connsiteY7" fmla="*/ 650095 h 736308"/>
                <a:gd name="connsiteX8" fmla="*/ 598391 w 957426"/>
                <a:gd name="connsiteY8" fmla="*/ 592740 h 736308"/>
                <a:gd name="connsiteX9" fmla="*/ 359035 w 957426"/>
                <a:gd name="connsiteY9" fmla="*/ 592740 h 736308"/>
                <a:gd name="connsiteX10" fmla="*/ 167550 w 957426"/>
                <a:gd name="connsiteY10" fmla="*/ 257641 h 736308"/>
                <a:gd name="connsiteX11" fmla="*/ 131646 w 957426"/>
                <a:gd name="connsiteY11" fmla="*/ 221737 h 736308"/>
                <a:gd name="connsiteX12" fmla="*/ 35903 w 957426"/>
                <a:gd name="connsiteY12" fmla="*/ 221737 h 736308"/>
                <a:gd name="connsiteX13" fmla="*/ 0 w 957426"/>
                <a:gd name="connsiteY13" fmla="*/ 257641 h 736308"/>
                <a:gd name="connsiteX14" fmla="*/ 35903 w 957426"/>
                <a:gd name="connsiteY14" fmla="*/ 293544 h 736308"/>
                <a:gd name="connsiteX15" fmla="*/ 131646 w 957426"/>
                <a:gd name="connsiteY15" fmla="*/ 293544 h 736308"/>
                <a:gd name="connsiteX16" fmla="*/ 167550 w 957426"/>
                <a:gd name="connsiteY16" fmla="*/ 257641 h 736308"/>
                <a:gd name="connsiteX17" fmla="*/ 921523 w 957426"/>
                <a:gd name="connsiteY17" fmla="*/ 221737 h 736308"/>
                <a:gd name="connsiteX18" fmla="*/ 825780 w 957426"/>
                <a:gd name="connsiteY18" fmla="*/ 221737 h 736308"/>
                <a:gd name="connsiteX19" fmla="*/ 789876 w 957426"/>
                <a:gd name="connsiteY19" fmla="*/ 257641 h 736308"/>
                <a:gd name="connsiteX20" fmla="*/ 825780 w 957426"/>
                <a:gd name="connsiteY20" fmla="*/ 293544 h 736308"/>
                <a:gd name="connsiteX21" fmla="*/ 921523 w 957426"/>
                <a:gd name="connsiteY21" fmla="*/ 293544 h 736308"/>
                <a:gd name="connsiteX22" fmla="*/ 957426 w 957426"/>
                <a:gd name="connsiteY22" fmla="*/ 257641 h 736308"/>
                <a:gd name="connsiteX23" fmla="*/ 921523 w 957426"/>
                <a:gd name="connsiteY23" fmla="*/ 221737 h 736308"/>
                <a:gd name="connsiteX24" fmla="*/ 196093 w 957426"/>
                <a:gd name="connsiteY24" fmla="*/ 53021 h 736308"/>
                <a:gd name="connsiteX25" fmla="*/ 113186 w 957426"/>
                <a:gd name="connsiteY25" fmla="*/ 5150 h 736308"/>
                <a:gd name="connsiteX26" fmla="*/ 63908 w 957426"/>
                <a:gd name="connsiteY26" fmla="*/ 17390 h 736308"/>
                <a:gd name="connsiteX27" fmla="*/ 76148 w 957426"/>
                <a:gd name="connsiteY27" fmla="*/ 66668 h 736308"/>
                <a:gd name="connsiteX28" fmla="*/ 77282 w 957426"/>
                <a:gd name="connsiteY28" fmla="*/ 67323 h 736308"/>
                <a:gd name="connsiteX29" fmla="*/ 160189 w 957426"/>
                <a:gd name="connsiteY29" fmla="*/ 115194 h 736308"/>
                <a:gd name="connsiteX30" fmla="*/ 209467 w 957426"/>
                <a:gd name="connsiteY30" fmla="*/ 102954 h 736308"/>
                <a:gd name="connsiteX31" fmla="*/ 197227 w 957426"/>
                <a:gd name="connsiteY31" fmla="*/ 53676 h 736308"/>
                <a:gd name="connsiteX32" fmla="*/ 196093 w 957426"/>
                <a:gd name="connsiteY32" fmla="*/ 53021 h 736308"/>
                <a:gd name="connsiteX33" fmla="*/ 880144 w 957426"/>
                <a:gd name="connsiteY33" fmla="*/ 447959 h 736308"/>
                <a:gd name="connsiteX34" fmla="*/ 797237 w 957426"/>
                <a:gd name="connsiteY34" fmla="*/ 400088 h 736308"/>
                <a:gd name="connsiteX35" fmla="*/ 747959 w 957426"/>
                <a:gd name="connsiteY35" fmla="*/ 412328 h 736308"/>
                <a:gd name="connsiteX36" fmla="*/ 760199 w 957426"/>
                <a:gd name="connsiteY36" fmla="*/ 461605 h 736308"/>
                <a:gd name="connsiteX37" fmla="*/ 761333 w 957426"/>
                <a:gd name="connsiteY37" fmla="*/ 462261 h 736308"/>
                <a:gd name="connsiteX38" fmla="*/ 844240 w 957426"/>
                <a:gd name="connsiteY38" fmla="*/ 510132 h 736308"/>
                <a:gd name="connsiteX39" fmla="*/ 893039 w 957426"/>
                <a:gd name="connsiteY39" fmla="*/ 496103 h 736308"/>
                <a:gd name="connsiteX40" fmla="*/ 880144 w 957426"/>
                <a:gd name="connsiteY40" fmla="*/ 447959 h 736308"/>
                <a:gd name="connsiteX41" fmla="*/ 160189 w 957426"/>
                <a:gd name="connsiteY41" fmla="*/ 400088 h 736308"/>
                <a:gd name="connsiteX42" fmla="*/ 77282 w 957426"/>
                <a:gd name="connsiteY42" fmla="*/ 447959 h 736308"/>
                <a:gd name="connsiteX43" fmla="*/ 63253 w 957426"/>
                <a:gd name="connsiteY43" fmla="*/ 496758 h 736308"/>
                <a:gd name="connsiteX44" fmla="*/ 112052 w 957426"/>
                <a:gd name="connsiteY44" fmla="*/ 510787 h 736308"/>
                <a:gd name="connsiteX45" fmla="*/ 113186 w 957426"/>
                <a:gd name="connsiteY45" fmla="*/ 510132 h 736308"/>
                <a:gd name="connsiteX46" fmla="*/ 196093 w 957426"/>
                <a:gd name="connsiteY46" fmla="*/ 462261 h 736308"/>
                <a:gd name="connsiteX47" fmla="*/ 208333 w 957426"/>
                <a:gd name="connsiteY47" fmla="*/ 412983 h 736308"/>
                <a:gd name="connsiteX48" fmla="*/ 160189 w 957426"/>
                <a:gd name="connsiteY48" fmla="*/ 400088 h 736308"/>
                <a:gd name="connsiteX49" fmla="*/ 779315 w 957426"/>
                <a:gd name="connsiteY49" fmla="*/ 120011 h 736308"/>
                <a:gd name="connsiteX50" fmla="*/ 797267 w 957426"/>
                <a:gd name="connsiteY50" fmla="*/ 115194 h 736308"/>
                <a:gd name="connsiteX51" fmla="*/ 880174 w 957426"/>
                <a:gd name="connsiteY51" fmla="*/ 67323 h 736308"/>
                <a:gd name="connsiteX52" fmla="*/ 892414 w 957426"/>
                <a:gd name="connsiteY52" fmla="*/ 18045 h 736308"/>
                <a:gd name="connsiteX53" fmla="*/ 844270 w 957426"/>
                <a:gd name="connsiteY53" fmla="*/ 5150 h 736308"/>
                <a:gd name="connsiteX54" fmla="*/ 761363 w 957426"/>
                <a:gd name="connsiteY54" fmla="*/ 53021 h 736308"/>
                <a:gd name="connsiteX55" fmla="*/ 748240 w 957426"/>
                <a:gd name="connsiteY55" fmla="*/ 102071 h 736308"/>
                <a:gd name="connsiteX56" fmla="*/ 779315 w 957426"/>
                <a:gd name="connsiteY56" fmla="*/ 120011 h 73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7426" h="736308">
                  <a:moveTo>
                    <a:pt x="359125" y="650095"/>
                  </a:moveTo>
                  <a:cubicBezTo>
                    <a:pt x="359145" y="659498"/>
                    <a:pt x="361934" y="668686"/>
                    <a:pt x="367143" y="676514"/>
                  </a:cubicBezTo>
                  <a:lnTo>
                    <a:pt x="392724" y="714946"/>
                  </a:lnTo>
                  <a:cubicBezTo>
                    <a:pt x="400548" y="726779"/>
                    <a:pt x="418410" y="736308"/>
                    <a:pt x="432577" y="736308"/>
                  </a:cubicBezTo>
                  <a:lnTo>
                    <a:pt x="524879" y="736308"/>
                  </a:lnTo>
                  <a:cubicBezTo>
                    <a:pt x="539046" y="736308"/>
                    <a:pt x="556908" y="726779"/>
                    <a:pt x="564732" y="714946"/>
                  </a:cubicBezTo>
                  <a:lnTo>
                    <a:pt x="590298" y="676514"/>
                  </a:lnTo>
                  <a:cubicBezTo>
                    <a:pt x="595158" y="668521"/>
                    <a:pt x="597939" y="659439"/>
                    <a:pt x="598391" y="650095"/>
                  </a:cubicBezTo>
                  <a:lnTo>
                    <a:pt x="598391" y="592740"/>
                  </a:lnTo>
                  <a:lnTo>
                    <a:pt x="359035" y="592740"/>
                  </a:lnTo>
                  <a:close/>
                  <a:moveTo>
                    <a:pt x="167550" y="257641"/>
                  </a:moveTo>
                  <a:cubicBezTo>
                    <a:pt x="167550" y="237812"/>
                    <a:pt x="151475" y="221737"/>
                    <a:pt x="131646" y="221737"/>
                  </a:cubicBezTo>
                  <a:lnTo>
                    <a:pt x="35903" y="221737"/>
                  </a:lnTo>
                  <a:cubicBezTo>
                    <a:pt x="16075" y="221737"/>
                    <a:pt x="0" y="237812"/>
                    <a:pt x="0" y="257641"/>
                  </a:cubicBezTo>
                  <a:cubicBezTo>
                    <a:pt x="0" y="277470"/>
                    <a:pt x="16075" y="293544"/>
                    <a:pt x="35903" y="293544"/>
                  </a:cubicBezTo>
                  <a:lnTo>
                    <a:pt x="131646" y="293544"/>
                  </a:lnTo>
                  <a:cubicBezTo>
                    <a:pt x="151475" y="293544"/>
                    <a:pt x="167550" y="277470"/>
                    <a:pt x="167550" y="257641"/>
                  </a:cubicBezTo>
                  <a:close/>
                  <a:moveTo>
                    <a:pt x="921523" y="221737"/>
                  </a:moveTo>
                  <a:lnTo>
                    <a:pt x="825780" y="221737"/>
                  </a:lnTo>
                  <a:cubicBezTo>
                    <a:pt x="805951" y="221737"/>
                    <a:pt x="789876" y="237812"/>
                    <a:pt x="789876" y="257641"/>
                  </a:cubicBezTo>
                  <a:cubicBezTo>
                    <a:pt x="789876" y="277470"/>
                    <a:pt x="805951" y="293544"/>
                    <a:pt x="825780" y="293544"/>
                  </a:cubicBezTo>
                  <a:lnTo>
                    <a:pt x="921523" y="293544"/>
                  </a:lnTo>
                  <a:cubicBezTo>
                    <a:pt x="941352" y="293544"/>
                    <a:pt x="957426" y="277470"/>
                    <a:pt x="957426" y="257641"/>
                  </a:cubicBezTo>
                  <a:cubicBezTo>
                    <a:pt x="957426" y="237812"/>
                    <a:pt x="941352" y="221737"/>
                    <a:pt x="921523" y="221737"/>
                  </a:cubicBezTo>
                  <a:close/>
                  <a:moveTo>
                    <a:pt x="196093" y="53021"/>
                  </a:moveTo>
                  <a:lnTo>
                    <a:pt x="113186" y="5150"/>
                  </a:lnTo>
                  <a:cubicBezTo>
                    <a:pt x="96198" y="-5078"/>
                    <a:pt x="74136" y="402"/>
                    <a:pt x="63908" y="17390"/>
                  </a:cubicBezTo>
                  <a:cubicBezTo>
                    <a:pt x="53680" y="34378"/>
                    <a:pt x="59160" y="56440"/>
                    <a:pt x="76148" y="66668"/>
                  </a:cubicBezTo>
                  <a:cubicBezTo>
                    <a:pt x="76522" y="66893"/>
                    <a:pt x="76900" y="67111"/>
                    <a:pt x="77282" y="67323"/>
                  </a:cubicBezTo>
                  <a:lnTo>
                    <a:pt x="160189" y="115194"/>
                  </a:lnTo>
                  <a:cubicBezTo>
                    <a:pt x="177178" y="125422"/>
                    <a:pt x="199239" y="119941"/>
                    <a:pt x="209467" y="102954"/>
                  </a:cubicBezTo>
                  <a:cubicBezTo>
                    <a:pt x="219695" y="85966"/>
                    <a:pt x="214215" y="63904"/>
                    <a:pt x="197227" y="53676"/>
                  </a:cubicBezTo>
                  <a:cubicBezTo>
                    <a:pt x="196853" y="53451"/>
                    <a:pt x="196474" y="53233"/>
                    <a:pt x="196093" y="53021"/>
                  </a:cubicBezTo>
                  <a:close/>
                  <a:moveTo>
                    <a:pt x="880144" y="447959"/>
                  </a:moveTo>
                  <a:lnTo>
                    <a:pt x="797237" y="400088"/>
                  </a:lnTo>
                  <a:cubicBezTo>
                    <a:pt x="780248" y="389860"/>
                    <a:pt x="758187" y="395339"/>
                    <a:pt x="747959" y="412328"/>
                  </a:cubicBezTo>
                  <a:cubicBezTo>
                    <a:pt x="737731" y="429316"/>
                    <a:pt x="743211" y="451377"/>
                    <a:pt x="760199" y="461605"/>
                  </a:cubicBezTo>
                  <a:cubicBezTo>
                    <a:pt x="760573" y="461831"/>
                    <a:pt x="760952" y="462050"/>
                    <a:pt x="761333" y="462261"/>
                  </a:cubicBezTo>
                  <a:lnTo>
                    <a:pt x="844240" y="510132"/>
                  </a:lnTo>
                  <a:cubicBezTo>
                    <a:pt x="861589" y="519733"/>
                    <a:pt x="883438" y="513451"/>
                    <a:pt x="893039" y="496103"/>
                  </a:cubicBezTo>
                  <a:cubicBezTo>
                    <a:pt x="902394" y="479199"/>
                    <a:pt x="896695" y="457924"/>
                    <a:pt x="880144" y="447959"/>
                  </a:cubicBezTo>
                  <a:close/>
                  <a:moveTo>
                    <a:pt x="160189" y="400088"/>
                  </a:moveTo>
                  <a:lnTo>
                    <a:pt x="77282" y="447959"/>
                  </a:lnTo>
                  <a:cubicBezTo>
                    <a:pt x="59933" y="457560"/>
                    <a:pt x="53652" y="479407"/>
                    <a:pt x="63253" y="496758"/>
                  </a:cubicBezTo>
                  <a:cubicBezTo>
                    <a:pt x="72854" y="514107"/>
                    <a:pt x="94702" y="520388"/>
                    <a:pt x="112052" y="510787"/>
                  </a:cubicBezTo>
                  <a:cubicBezTo>
                    <a:pt x="112434" y="510576"/>
                    <a:pt x="112812" y="510358"/>
                    <a:pt x="113186" y="510132"/>
                  </a:cubicBezTo>
                  <a:lnTo>
                    <a:pt x="196093" y="462261"/>
                  </a:lnTo>
                  <a:cubicBezTo>
                    <a:pt x="213081" y="452033"/>
                    <a:pt x="218561" y="429970"/>
                    <a:pt x="208333" y="412983"/>
                  </a:cubicBezTo>
                  <a:cubicBezTo>
                    <a:pt x="198368" y="396432"/>
                    <a:pt x="177092" y="390733"/>
                    <a:pt x="160189" y="400088"/>
                  </a:cubicBezTo>
                  <a:close/>
                  <a:moveTo>
                    <a:pt x="779315" y="120011"/>
                  </a:moveTo>
                  <a:cubicBezTo>
                    <a:pt x="785620" y="120023"/>
                    <a:pt x="791815" y="118361"/>
                    <a:pt x="797267" y="115194"/>
                  </a:cubicBezTo>
                  <a:lnTo>
                    <a:pt x="880174" y="67323"/>
                  </a:lnTo>
                  <a:cubicBezTo>
                    <a:pt x="897162" y="57095"/>
                    <a:pt x="902642" y="35033"/>
                    <a:pt x="892414" y="18045"/>
                  </a:cubicBezTo>
                  <a:cubicBezTo>
                    <a:pt x="882449" y="1494"/>
                    <a:pt x="861173" y="-4205"/>
                    <a:pt x="844270" y="5150"/>
                  </a:cubicBezTo>
                  <a:lnTo>
                    <a:pt x="761363" y="53021"/>
                  </a:lnTo>
                  <a:cubicBezTo>
                    <a:pt x="744195" y="62942"/>
                    <a:pt x="738319" y="84903"/>
                    <a:pt x="748240" y="102071"/>
                  </a:cubicBezTo>
                  <a:cubicBezTo>
                    <a:pt x="754654" y="113169"/>
                    <a:pt x="766497" y="120007"/>
                    <a:pt x="779315" y="120011"/>
                  </a:cubicBezTo>
                  <a:close/>
                </a:path>
              </a:pathLst>
            </a:custGeom>
            <a:solidFill>
              <a:srgbClr val="EE7023"/>
            </a:solidFill>
            <a:ln w="1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2389175B-096A-4E1F-A4DB-173CB867F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88" y="2074172"/>
            <a:ext cx="4222618" cy="31059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97D6B2-03DF-4FE3-B06A-811A27C3C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458" y="6325602"/>
            <a:ext cx="990616" cy="2432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4983EFE-0BE3-4974-B4C1-703DBA99C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2228" y="4865914"/>
            <a:ext cx="152401" cy="17417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F4A01E5-C3B4-4279-8210-4959F444C010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36FF856-9C47-4473-A987-D1729CF151A5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0ADFDA6-FFF1-470E-AAB6-FEF683BF691C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rgbClr val="ED8F55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Raleway" pitchFamily="2" charset="0"/>
              </a:rPr>
              <a:t>Empfehlung</a:t>
            </a:r>
            <a:endParaRPr lang="de-CH" sz="16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9AAB970-B653-43BC-992A-55F3AE0D17F2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410FACA-AA4D-4C74-9E90-EE714CF4BC37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DCE45C7-CF2D-9A7C-939E-675D5B2F3163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075E440-7D15-E853-B39B-FA7FB677AFC1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3" name="Grafik 22">
              <a:hlinkClick r:id="rId7"/>
              <a:extLst>
                <a:ext uri="{FF2B5EF4-FFF2-40B4-BE49-F238E27FC236}">
                  <a16:creationId xmlns:a16="http://schemas.microsoft.com/office/drawing/2014/main" id="{A31B9E4C-8B07-AD2A-71F7-A09A13E96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9639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Vielfältige Einsatzmöglichkeiten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</a:t>
            </a:r>
            <a:r>
              <a:rPr lang="de-CH" dirty="0"/>
              <a:t>· </a:t>
            </a:r>
            <a:r>
              <a:rPr lang="de-CH" dirty="0">
                <a:cs typeface="Raavi" panose="020B0502040204020203" pitchFamily="34" charset="0"/>
              </a:rPr>
              <a:t>Cool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F26882F-8F64-14CA-4960-0372EC36498C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28DF16D-9DFA-75CB-E543-A6BEEAEA7EAA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" name="Grafik 5">
              <a:hlinkClick r:id="rId2"/>
              <a:extLst>
                <a:ext uri="{FF2B5EF4-FFF2-40B4-BE49-F238E27FC236}">
                  <a16:creationId xmlns:a16="http://schemas.microsoft.com/office/drawing/2014/main" id="{B339DF4C-0284-49C3-BBDB-1A02B7D6C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693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523D2-E238-4771-B574-B558873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Vielfältige Einsatzmöglichkeiten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A9048D5-011E-43C0-9AE2-4129B2BFE0CF}"/>
              </a:ext>
            </a:extLst>
          </p:cNvPr>
          <p:cNvCxnSpPr>
            <a:cxnSpLocks/>
          </p:cNvCxnSpPr>
          <p:nvPr/>
        </p:nvCxnSpPr>
        <p:spPr>
          <a:xfrm>
            <a:off x="5875176" y="1681841"/>
            <a:ext cx="0" cy="293922"/>
          </a:xfrm>
          <a:prstGeom prst="line">
            <a:avLst/>
          </a:prstGeom>
          <a:ln w="57150">
            <a:solidFill>
              <a:srgbClr val="26B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9EAB47A4-771B-49BD-B055-619B18D0FC54}"/>
              </a:ext>
            </a:extLst>
          </p:cNvPr>
          <p:cNvSpPr txBox="1"/>
          <p:nvPr/>
        </p:nvSpPr>
        <p:spPr>
          <a:xfrm>
            <a:off x="2092904" y="1219879"/>
            <a:ext cx="395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Raleway" pitchFamily="2" charset="0"/>
                <a:cs typeface="Raavi" panose="020B0502040204020203" pitchFamily="34" charset="0"/>
                <a:hlinkClick r:id="rId2"/>
              </a:rPr>
              <a:t>feel-ok.ch/schule</a:t>
            </a:r>
            <a:r>
              <a:rPr lang="de-CH" sz="1600" dirty="0">
                <a:latin typeface="Raleway" pitchFamily="2" charset="0"/>
                <a:cs typeface="Raavi" panose="020B0502040204020203" pitchFamily="34" charset="0"/>
              </a:rPr>
              <a:t> </a:t>
            </a:r>
          </a:p>
        </p:txBody>
      </p:sp>
      <p:grpSp>
        <p:nvGrpSpPr>
          <p:cNvPr id="10" name="Grafik 5">
            <a:extLst>
              <a:ext uri="{FF2B5EF4-FFF2-40B4-BE49-F238E27FC236}">
                <a16:creationId xmlns:a16="http://schemas.microsoft.com/office/drawing/2014/main" id="{54C60CBF-FF56-45A5-B305-5B4499BEFA8A}"/>
              </a:ext>
            </a:extLst>
          </p:cNvPr>
          <p:cNvGrpSpPr/>
          <p:nvPr/>
        </p:nvGrpSpPr>
        <p:grpSpPr>
          <a:xfrm>
            <a:off x="1831649" y="1258521"/>
            <a:ext cx="261272" cy="261270"/>
            <a:chOff x="1140808" y="3289648"/>
            <a:chExt cx="383207" cy="383204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8D58C1C-0B32-4BBF-813C-87C044E5AA5B}"/>
                </a:ext>
              </a:extLst>
            </p:cNvPr>
            <p:cNvSpPr/>
            <p:nvPr/>
          </p:nvSpPr>
          <p:spPr>
            <a:xfrm>
              <a:off x="1140808" y="3413391"/>
              <a:ext cx="277746" cy="259461"/>
            </a:xfrm>
            <a:custGeom>
              <a:avLst/>
              <a:gdLst>
                <a:gd name="connsiteX0" fmla="*/ 33280 w 277746"/>
                <a:gd name="connsiteY0" fmla="*/ 65308 h 259461"/>
                <a:gd name="connsiteX1" fmla="*/ 61053 w 277746"/>
                <a:gd name="connsiteY1" fmla="*/ 37542 h 259461"/>
                <a:gd name="connsiteX2" fmla="*/ 81476 w 277746"/>
                <a:gd name="connsiteY2" fmla="*/ 45475 h 259461"/>
                <a:gd name="connsiteX3" fmla="*/ 88728 w 277746"/>
                <a:gd name="connsiteY3" fmla="*/ 84931 h 259461"/>
                <a:gd name="connsiteX4" fmla="*/ 85899 w 277746"/>
                <a:gd name="connsiteY4" fmla="*/ 97361 h 259461"/>
                <a:gd name="connsiteX5" fmla="*/ 76103 w 277746"/>
                <a:gd name="connsiteY5" fmla="*/ 107158 h 259461"/>
                <a:gd name="connsiteX6" fmla="*/ 75242 w 277746"/>
                <a:gd name="connsiteY6" fmla="*/ 183494 h 259461"/>
                <a:gd name="connsiteX7" fmla="*/ 151517 w 277746"/>
                <a:gd name="connsiteY7" fmla="*/ 184173 h 259461"/>
                <a:gd name="connsiteX8" fmla="*/ 151818 w 277746"/>
                <a:gd name="connsiteY8" fmla="*/ 183875 h 259461"/>
                <a:gd name="connsiteX9" fmla="*/ 202080 w 277746"/>
                <a:gd name="connsiteY9" fmla="*/ 133561 h 259461"/>
                <a:gd name="connsiteX10" fmla="*/ 202080 w 277746"/>
                <a:gd name="connsiteY10" fmla="*/ 57382 h 259461"/>
                <a:gd name="connsiteX11" fmla="*/ 194341 w 277746"/>
                <a:gd name="connsiteY11" fmla="*/ 50969 h 259461"/>
                <a:gd name="connsiteX12" fmla="*/ 189140 w 277746"/>
                <a:gd name="connsiteY12" fmla="*/ 41539 h 259461"/>
                <a:gd name="connsiteX13" fmla="*/ 197926 w 277746"/>
                <a:gd name="connsiteY13" fmla="*/ 19214 h 259461"/>
                <a:gd name="connsiteX14" fmla="*/ 213687 w 277746"/>
                <a:gd name="connsiteY14" fmla="*/ 3498 h 259461"/>
                <a:gd name="connsiteX15" fmla="*/ 229089 w 277746"/>
                <a:gd name="connsiteY15" fmla="*/ 2196 h 259461"/>
                <a:gd name="connsiteX16" fmla="*/ 257244 w 277746"/>
                <a:gd name="connsiteY16" fmla="*/ 160641 h 259461"/>
                <a:gd name="connsiteX17" fmla="*/ 244738 w 277746"/>
                <a:gd name="connsiteY17" fmla="*/ 175628 h 259461"/>
                <a:gd name="connsiteX18" fmla="*/ 244468 w 277746"/>
                <a:gd name="connsiteY18" fmla="*/ 175905 h 259461"/>
                <a:gd name="connsiteX19" fmla="*/ 194177 w 277746"/>
                <a:gd name="connsiteY19" fmla="*/ 226197 h 259461"/>
                <a:gd name="connsiteX20" fmla="*/ 33273 w 277746"/>
                <a:gd name="connsiteY20" fmla="*/ 226197 h 259461"/>
                <a:gd name="connsiteX21" fmla="*/ 33280 w 277746"/>
                <a:gd name="connsiteY21" fmla="*/ 65308 h 2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7746" h="259461">
                  <a:moveTo>
                    <a:pt x="33280" y="65308"/>
                  </a:moveTo>
                  <a:lnTo>
                    <a:pt x="61053" y="37542"/>
                  </a:lnTo>
                  <a:cubicBezTo>
                    <a:pt x="68417" y="30178"/>
                    <a:pt x="81095" y="35073"/>
                    <a:pt x="81476" y="45475"/>
                  </a:cubicBezTo>
                  <a:cubicBezTo>
                    <a:pt x="81960" y="58910"/>
                    <a:pt x="84403" y="72202"/>
                    <a:pt x="88728" y="84931"/>
                  </a:cubicBezTo>
                  <a:cubicBezTo>
                    <a:pt x="90238" y="89274"/>
                    <a:pt x="89140" y="94099"/>
                    <a:pt x="85899" y="97361"/>
                  </a:cubicBezTo>
                  <a:lnTo>
                    <a:pt x="76103" y="107158"/>
                  </a:lnTo>
                  <a:cubicBezTo>
                    <a:pt x="55148" y="128113"/>
                    <a:pt x="54474" y="162284"/>
                    <a:pt x="75242" y="183494"/>
                  </a:cubicBezTo>
                  <a:cubicBezTo>
                    <a:pt x="96117" y="204744"/>
                    <a:pt x="130267" y="205048"/>
                    <a:pt x="151517" y="184173"/>
                  </a:cubicBezTo>
                  <a:cubicBezTo>
                    <a:pt x="151618" y="184074"/>
                    <a:pt x="151718" y="183975"/>
                    <a:pt x="151818" y="183875"/>
                  </a:cubicBezTo>
                  <a:lnTo>
                    <a:pt x="202080" y="133561"/>
                  </a:lnTo>
                  <a:cubicBezTo>
                    <a:pt x="223106" y="112521"/>
                    <a:pt x="223106" y="78422"/>
                    <a:pt x="202080" y="57382"/>
                  </a:cubicBezTo>
                  <a:cubicBezTo>
                    <a:pt x="199695" y="55019"/>
                    <a:pt x="197106" y="52873"/>
                    <a:pt x="194341" y="50969"/>
                  </a:cubicBezTo>
                  <a:cubicBezTo>
                    <a:pt x="191212" y="48826"/>
                    <a:pt x="189283" y="45328"/>
                    <a:pt x="189140" y="41539"/>
                  </a:cubicBezTo>
                  <a:cubicBezTo>
                    <a:pt x="188815" y="33196"/>
                    <a:pt x="192002" y="25098"/>
                    <a:pt x="197926" y="19214"/>
                  </a:cubicBezTo>
                  <a:lnTo>
                    <a:pt x="213687" y="3498"/>
                  </a:lnTo>
                  <a:cubicBezTo>
                    <a:pt x="217824" y="-617"/>
                    <a:pt x="224320" y="-1166"/>
                    <a:pt x="229089" y="2196"/>
                  </a:cubicBezTo>
                  <a:cubicBezTo>
                    <a:pt x="280617" y="38175"/>
                    <a:pt x="293223" y="109113"/>
                    <a:pt x="257244" y="160641"/>
                  </a:cubicBezTo>
                  <a:cubicBezTo>
                    <a:pt x="253512" y="165986"/>
                    <a:pt x="249328" y="171000"/>
                    <a:pt x="244738" y="175628"/>
                  </a:cubicBezTo>
                  <a:lnTo>
                    <a:pt x="244468" y="175905"/>
                  </a:lnTo>
                  <a:lnTo>
                    <a:pt x="194177" y="226197"/>
                  </a:lnTo>
                  <a:cubicBezTo>
                    <a:pt x="149819" y="270554"/>
                    <a:pt x="77652" y="270546"/>
                    <a:pt x="33273" y="226197"/>
                  </a:cubicBezTo>
                  <a:cubicBezTo>
                    <a:pt x="-11107" y="181847"/>
                    <a:pt x="-11077" y="109657"/>
                    <a:pt x="33280" y="65308"/>
                  </a:cubicBezTo>
                  <a:close/>
                </a:path>
              </a:pathLst>
            </a:custGeom>
            <a:solidFill>
              <a:srgbClr val="EE7323">
                <a:alpha val="40000"/>
              </a:srgbClr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A3E705D-E866-4071-80EC-7EE6D7599543}"/>
                </a:ext>
              </a:extLst>
            </p:cNvPr>
            <p:cNvSpPr/>
            <p:nvPr/>
          </p:nvSpPr>
          <p:spPr>
            <a:xfrm>
              <a:off x="1246244" y="3289648"/>
              <a:ext cx="277772" cy="259496"/>
            </a:xfrm>
            <a:custGeom>
              <a:avLst/>
              <a:gdLst>
                <a:gd name="connsiteX0" fmla="*/ 201665 w 277772"/>
                <a:gd name="connsiteY0" fmla="*/ 152304 h 259496"/>
                <a:gd name="connsiteX1" fmla="*/ 202526 w 277772"/>
                <a:gd name="connsiteY1" fmla="*/ 75968 h 259496"/>
                <a:gd name="connsiteX2" fmla="*/ 126251 w 277772"/>
                <a:gd name="connsiteY2" fmla="*/ 75304 h 259496"/>
                <a:gd name="connsiteX3" fmla="*/ 125951 w 277772"/>
                <a:gd name="connsiteY3" fmla="*/ 75601 h 259496"/>
                <a:gd name="connsiteX4" fmla="*/ 75689 w 277772"/>
                <a:gd name="connsiteY4" fmla="*/ 125901 h 259496"/>
                <a:gd name="connsiteX5" fmla="*/ 75689 w 277772"/>
                <a:gd name="connsiteY5" fmla="*/ 202080 h 259496"/>
                <a:gd name="connsiteX6" fmla="*/ 83427 w 277772"/>
                <a:gd name="connsiteY6" fmla="*/ 208493 h 259496"/>
                <a:gd name="connsiteX7" fmla="*/ 88621 w 277772"/>
                <a:gd name="connsiteY7" fmla="*/ 217923 h 259496"/>
                <a:gd name="connsiteX8" fmla="*/ 79842 w 277772"/>
                <a:gd name="connsiteY8" fmla="*/ 240247 h 259496"/>
                <a:gd name="connsiteX9" fmla="*/ 64081 w 277772"/>
                <a:gd name="connsiteY9" fmla="*/ 256001 h 259496"/>
                <a:gd name="connsiteX10" fmla="*/ 48679 w 277772"/>
                <a:gd name="connsiteY10" fmla="*/ 257303 h 259496"/>
                <a:gd name="connsiteX11" fmla="*/ 20487 w 277772"/>
                <a:gd name="connsiteY11" fmla="*/ 98865 h 259496"/>
                <a:gd name="connsiteX12" fmla="*/ 33031 w 277772"/>
                <a:gd name="connsiteY12" fmla="*/ 83834 h 259496"/>
                <a:gd name="connsiteX13" fmla="*/ 33300 w 277772"/>
                <a:gd name="connsiteY13" fmla="*/ 83557 h 259496"/>
                <a:gd name="connsiteX14" fmla="*/ 83592 w 277772"/>
                <a:gd name="connsiteY14" fmla="*/ 33265 h 259496"/>
                <a:gd name="connsiteX15" fmla="*/ 244496 w 277772"/>
                <a:gd name="connsiteY15" fmla="*/ 33265 h 259496"/>
                <a:gd name="connsiteX16" fmla="*/ 244496 w 277772"/>
                <a:gd name="connsiteY16" fmla="*/ 194169 h 259496"/>
                <a:gd name="connsiteX17" fmla="*/ 216723 w 277772"/>
                <a:gd name="connsiteY17" fmla="*/ 221934 h 259496"/>
                <a:gd name="connsiteX18" fmla="*/ 196300 w 277772"/>
                <a:gd name="connsiteY18" fmla="*/ 214001 h 259496"/>
                <a:gd name="connsiteX19" fmla="*/ 189048 w 277772"/>
                <a:gd name="connsiteY19" fmla="*/ 174546 h 259496"/>
                <a:gd name="connsiteX20" fmla="*/ 191877 w 277772"/>
                <a:gd name="connsiteY20" fmla="*/ 162115 h 2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7772" h="259496">
                  <a:moveTo>
                    <a:pt x="201665" y="152304"/>
                  </a:moveTo>
                  <a:cubicBezTo>
                    <a:pt x="222620" y="131349"/>
                    <a:pt x="223294" y="97178"/>
                    <a:pt x="202526" y="75968"/>
                  </a:cubicBezTo>
                  <a:cubicBezTo>
                    <a:pt x="181647" y="54722"/>
                    <a:pt x="147497" y="54425"/>
                    <a:pt x="126251" y="75304"/>
                  </a:cubicBezTo>
                  <a:cubicBezTo>
                    <a:pt x="126151" y="75403"/>
                    <a:pt x="126051" y="75502"/>
                    <a:pt x="125951" y="75601"/>
                  </a:cubicBezTo>
                  <a:lnTo>
                    <a:pt x="75689" y="125901"/>
                  </a:lnTo>
                  <a:cubicBezTo>
                    <a:pt x="54662" y="146941"/>
                    <a:pt x="54662" y="181039"/>
                    <a:pt x="75689" y="202080"/>
                  </a:cubicBezTo>
                  <a:cubicBezTo>
                    <a:pt x="78073" y="204443"/>
                    <a:pt x="80663" y="206589"/>
                    <a:pt x="83427" y="208493"/>
                  </a:cubicBezTo>
                  <a:cubicBezTo>
                    <a:pt x="86554" y="210637"/>
                    <a:pt x="88480" y="214135"/>
                    <a:pt x="88621" y="217923"/>
                  </a:cubicBezTo>
                  <a:cubicBezTo>
                    <a:pt x="88952" y="226266"/>
                    <a:pt x="85768" y="234365"/>
                    <a:pt x="79842" y="240247"/>
                  </a:cubicBezTo>
                  <a:lnTo>
                    <a:pt x="64081" y="256001"/>
                  </a:lnTo>
                  <a:cubicBezTo>
                    <a:pt x="59943" y="260114"/>
                    <a:pt x="53450" y="260662"/>
                    <a:pt x="48679" y="257303"/>
                  </a:cubicBezTo>
                  <a:cubicBezTo>
                    <a:pt x="-2857" y="221337"/>
                    <a:pt x="-15479" y="150401"/>
                    <a:pt x="20487" y="98865"/>
                  </a:cubicBezTo>
                  <a:cubicBezTo>
                    <a:pt x="24229" y="93503"/>
                    <a:pt x="28425" y="88474"/>
                    <a:pt x="33031" y="83834"/>
                  </a:cubicBezTo>
                  <a:lnTo>
                    <a:pt x="33300" y="83557"/>
                  </a:lnTo>
                  <a:lnTo>
                    <a:pt x="83592" y="33265"/>
                  </a:lnTo>
                  <a:cubicBezTo>
                    <a:pt x="127949" y="-11092"/>
                    <a:pt x="200116" y="-11085"/>
                    <a:pt x="244496" y="33265"/>
                  </a:cubicBezTo>
                  <a:cubicBezTo>
                    <a:pt x="288875" y="77615"/>
                    <a:pt x="288853" y="149789"/>
                    <a:pt x="244496" y="194169"/>
                  </a:cubicBezTo>
                  <a:lnTo>
                    <a:pt x="216723" y="221934"/>
                  </a:lnTo>
                  <a:cubicBezTo>
                    <a:pt x="209359" y="229298"/>
                    <a:pt x="196681" y="224404"/>
                    <a:pt x="196300" y="214001"/>
                  </a:cubicBezTo>
                  <a:cubicBezTo>
                    <a:pt x="195816" y="200567"/>
                    <a:pt x="193373" y="187275"/>
                    <a:pt x="189048" y="174546"/>
                  </a:cubicBezTo>
                  <a:cubicBezTo>
                    <a:pt x="187538" y="170202"/>
                    <a:pt x="188636" y="165378"/>
                    <a:pt x="191877" y="162115"/>
                  </a:cubicBezTo>
                  <a:close/>
                </a:path>
              </a:pathLst>
            </a:custGeom>
            <a:solidFill>
              <a:srgbClr val="1D7F82"/>
            </a:solidFill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CC9A77EF-1B30-4143-A582-B1591A240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9" y="1681841"/>
            <a:ext cx="3973390" cy="29392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766F791-68BC-4DE1-BA8A-6D901D99BAC0}"/>
              </a:ext>
            </a:extLst>
          </p:cNvPr>
          <p:cNvSpPr txBox="1"/>
          <p:nvPr/>
        </p:nvSpPr>
        <p:spPr>
          <a:xfrm>
            <a:off x="6710420" y="1680480"/>
            <a:ext cx="1732239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Kreativität - Recherche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CFED1F-36E2-4648-80F4-A4AEE1E85076}"/>
              </a:ext>
            </a:extLst>
          </p:cNvPr>
          <p:cNvSpPr txBox="1"/>
          <p:nvPr/>
        </p:nvSpPr>
        <p:spPr>
          <a:xfrm>
            <a:off x="9393429" y="1680480"/>
            <a:ext cx="433634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Cool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2769D5F-68DE-4B39-90A1-A31274E7673B}"/>
              </a:ext>
            </a:extLst>
          </p:cNvPr>
          <p:cNvSpPr txBox="1"/>
          <p:nvPr/>
        </p:nvSpPr>
        <p:spPr>
          <a:xfrm>
            <a:off x="9897199" y="1680480"/>
            <a:ext cx="963878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Empfehlung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626783-BED8-4611-921C-DC6D42B151CC}"/>
              </a:ext>
            </a:extLst>
          </p:cNvPr>
          <p:cNvSpPr txBox="1"/>
          <p:nvPr/>
        </p:nvSpPr>
        <p:spPr>
          <a:xfrm>
            <a:off x="5945313" y="1680480"/>
            <a:ext cx="694971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SPRINT</a:t>
            </a:r>
            <a:endParaRPr lang="de-CH" sz="1600" dirty="0">
              <a:latin typeface="Raleway" pitchFamily="2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2C958A1-437B-41ED-A7AA-6F8BEA574D22}"/>
              </a:ext>
            </a:extLst>
          </p:cNvPr>
          <p:cNvSpPr txBox="1"/>
          <p:nvPr/>
        </p:nvSpPr>
        <p:spPr>
          <a:xfrm>
            <a:off x="8512794" y="1680480"/>
            <a:ext cx="810500" cy="293922"/>
          </a:xfrm>
          <a:prstGeom prst="rect">
            <a:avLst/>
          </a:prstGeom>
          <a:solidFill>
            <a:schemeClr val="bg1"/>
          </a:solidFill>
          <a:ln>
            <a:solidFill>
              <a:srgbClr val="26B1B4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de-CH" sz="1200" dirty="0">
                <a:latin typeface="Raleway" pitchFamily="2" charset="0"/>
              </a:rPr>
              <a:t>Check out</a:t>
            </a:r>
            <a:endParaRPr lang="de-CH" sz="1600" dirty="0">
              <a:latin typeface="Raleway" pitchFamily="2" charset="0"/>
            </a:endParaRPr>
          </a:p>
        </p:txBody>
      </p:sp>
      <p:pic>
        <p:nvPicPr>
          <p:cNvPr id="4" name="Grafik 3" descr="Ein Bild, das Baum, draußen, Person, Personen enthält.&#10;&#10;Automatisch generierte Beschreibung">
            <a:extLst>
              <a:ext uri="{FF2B5EF4-FFF2-40B4-BE49-F238E27FC236}">
                <a16:creationId xmlns:a16="http://schemas.microsoft.com/office/drawing/2014/main" id="{BFE0A3A2-2D60-79B0-72B1-8D88FC89C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8" y="2096449"/>
            <a:ext cx="6564731" cy="437539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17F068C-61A1-A9B5-C25E-B29A5E80BDB4}"/>
              </a:ext>
            </a:extLst>
          </p:cNvPr>
          <p:cNvSpPr txBox="1"/>
          <p:nvPr/>
        </p:nvSpPr>
        <p:spPr>
          <a:xfrm>
            <a:off x="3249665" y="6528451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CB3B6"/>
                </a:solidFill>
                <a:latin typeface="Raleway" pitchFamily="2" charset="0"/>
              </a:rPr>
              <a:t>Quelle: </a:t>
            </a:r>
            <a:r>
              <a:rPr lang="de-DE" sz="1400" dirty="0">
                <a:solidFill>
                  <a:srgbClr val="4CB3B6"/>
                </a:solidFill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de.freepik.com</a:t>
            </a:r>
            <a:endParaRPr lang="de-CH" sz="1400" dirty="0">
              <a:solidFill>
                <a:srgbClr val="4CB3B6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24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C52D1-42C9-48DA-B8DC-19A527A4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Informiert bleiben…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9C76E7-7344-4861-A93A-9ADF88002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feel-ok.ch-Newsletter</a:t>
            </a:r>
          </a:p>
          <a:p>
            <a:pPr lvl="1"/>
            <a:r>
              <a:rPr lang="de-CH" b="0" i="0" dirty="0">
                <a:solidFill>
                  <a:srgbClr val="0A4A4A"/>
                </a:solidFill>
                <a:effectLst/>
                <a:hlinkClick r:id="rId2"/>
              </a:rPr>
              <a:t>feel-ok.ch/+rundbrief</a:t>
            </a:r>
            <a:r>
              <a:rPr lang="de-CH" b="0" i="0" dirty="0">
                <a:solidFill>
                  <a:srgbClr val="0A4A4A"/>
                </a:solidFill>
                <a:effectLst/>
              </a:rPr>
              <a:t> </a:t>
            </a:r>
            <a:br>
              <a:rPr lang="de-CH" b="0" i="0" dirty="0">
                <a:solidFill>
                  <a:srgbClr val="0A4A4A"/>
                </a:solidFill>
                <a:effectLst/>
              </a:rPr>
            </a:br>
            <a:r>
              <a:rPr lang="de-CH" b="0" i="0" dirty="0">
                <a:solidFill>
                  <a:srgbClr val="0A4A4A"/>
                </a:solidFill>
                <a:effectLst/>
              </a:rPr>
              <a:t> </a:t>
            </a:r>
          </a:p>
          <a:p>
            <a:r>
              <a:rPr lang="de-CH" dirty="0"/>
              <a:t>Onlineschulung</a:t>
            </a:r>
          </a:p>
          <a:p>
            <a:pPr lvl="1"/>
            <a:r>
              <a:rPr lang="de-CH" dirty="0">
                <a:hlinkClick r:id="rId3"/>
              </a:rPr>
              <a:t>feel-ok.ch/kontaktperson</a:t>
            </a:r>
            <a:r>
              <a:rPr lang="de-CH" dirty="0"/>
              <a:t>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EC57C20-F61E-0FB7-0D2E-AD0A9060C0BA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64047B64-770E-62AA-B58A-9D969274A6D5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" name="Grafik 5">
              <a:hlinkClick r:id="rId4"/>
              <a:extLst>
                <a:ext uri="{FF2B5EF4-FFF2-40B4-BE49-F238E27FC236}">
                  <a16:creationId xmlns:a16="http://schemas.microsoft.com/office/drawing/2014/main" id="{5A533AA9-3DBF-AC4C-E8A9-7E28F363A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050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AD3E1-341A-2B5D-4018-C54EC552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Fachliche Unterstützung</a:t>
            </a:r>
            <a:r>
              <a:rPr lang="de-CH" dirty="0">
                <a:solidFill>
                  <a:srgbClr val="F7CCAC"/>
                </a:solidFill>
              </a:rPr>
              <a:t> · 1/3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B59FD3-A543-251C-0F9B-AA10152E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solidFill>
                  <a:srgbClr val="EE7323"/>
                </a:solidFill>
              </a:rPr>
              <a:t>Adresskartei INFO QUEST</a:t>
            </a:r>
            <a:r>
              <a:rPr lang="de-CH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aleway" pitchFamily="2" charset="0"/>
              </a:rPr>
              <a:t>·</a:t>
            </a:r>
            <a:r>
              <a:rPr lang="de-CH" dirty="0"/>
              <a:t> </a:t>
            </a:r>
            <a:r>
              <a:rPr lang="de-CH" dirty="0">
                <a:hlinkClick r:id="rId2"/>
              </a:rPr>
              <a:t>feel-ok.ch/infoquest</a:t>
            </a:r>
            <a:r>
              <a:rPr lang="de-CH" dirty="0"/>
              <a:t> »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4DAA0D-29DE-03DB-99E9-B858C8602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6"/>
          <a:stretch/>
        </p:blipFill>
        <p:spPr>
          <a:xfrm>
            <a:off x="9329644" y="1769883"/>
            <a:ext cx="2061414" cy="2663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E9FE509-6800-C61A-C589-B5BBA9422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62"/>
          <a:stretch/>
        </p:blipFill>
        <p:spPr>
          <a:xfrm>
            <a:off x="2151863" y="2179888"/>
            <a:ext cx="6247491" cy="4424868"/>
          </a:xfrm>
          <a:prstGeom prst="rect">
            <a:avLst/>
          </a:prstGeom>
          <a:ln>
            <a:solidFill>
              <a:srgbClr val="0A4A4A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3C9696A-8F36-3F47-7131-7F630A545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81" y="2179888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9D3592C-79B5-A27C-C6CA-AEC5422BF270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52A8B45-419B-0917-AA9E-0BB3AADD8E19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hlinkClick r:id="rId6"/>
              <a:extLst>
                <a:ext uri="{FF2B5EF4-FFF2-40B4-BE49-F238E27FC236}">
                  <a16:creationId xmlns:a16="http://schemas.microsoft.com/office/drawing/2014/main" id="{540DB901-9C85-294F-8195-4B1C6207C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52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AD3E1-341A-2B5D-4018-C54EC552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Fachliche Unterstützung </a:t>
            </a:r>
            <a:r>
              <a:rPr lang="de-CH" dirty="0">
                <a:solidFill>
                  <a:srgbClr val="F7CCAC"/>
                </a:solidFill>
              </a:rPr>
              <a:t>· 2/3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B59FD3-A543-251C-0F9B-AA10152E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solidFill>
                  <a:srgbClr val="EE7323"/>
                </a:solidFill>
              </a:rPr>
              <a:t>Kantonale Webadressen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A59274-8216-13F4-8864-E2A76A245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9"/>
          <a:stretch/>
        </p:blipFill>
        <p:spPr>
          <a:xfrm>
            <a:off x="2151863" y="2179888"/>
            <a:ext cx="6247491" cy="4424868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A5DACA8-D216-EE43-FBEF-786B97A34173}"/>
              </a:ext>
            </a:extLst>
          </p:cNvPr>
          <p:cNvSpPr/>
          <p:nvPr/>
        </p:nvSpPr>
        <p:spPr>
          <a:xfrm>
            <a:off x="6825006" y="2498103"/>
            <a:ext cx="1574348" cy="4106653"/>
          </a:xfrm>
          <a:prstGeom prst="rect">
            <a:avLst/>
          </a:prstGeom>
          <a:noFill/>
          <a:ln w="19050">
            <a:solidFill>
              <a:srgbClr val="0A4A4A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7AC5A5B-D214-5B82-4A38-3675BD6C803D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DEFF594-E15D-1C41-1CFB-07702912877E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0" name="Grafik 9">
              <a:hlinkClick r:id="rId3"/>
              <a:extLst>
                <a:ext uri="{FF2B5EF4-FFF2-40B4-BE49-F238E27FC236}">
                  <a16:creationId xmlns:a16="http://schemas.microsoft.com/office/drawing/2014/main" id="{0F781DC5-0085-8F89-91B9-F3BA8D885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3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AD3E1-341A-2B5D-4018-C54EC552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Fachliche Unterstützung</a:t>
            </a:r>
            <a:r>
              <a:rPr lang="de-CH" dirty="0">
                <a:solidFill>
                  <a:srgbClr val="F7CCAC"/>
                </a:solidFill>
              </a:rPr>
              <a:t> · 3/3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B59FD3-A543-251C-0F9B-AA10152E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solidFill>
                  <a:srgbClr val="EE7323"/>
                </a:solidFill>
              </a:rPr>
              <a:t>Schulprogramme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aleway" pitchFamily="2" charset="0"/>
              </a:rPr>
              <a:t>· </a:t>
            </a:r>
            <a:r>
              <a:rPr lang="de-CH" dirty="0">
                <a:hlinkClick r:id="rId2"/>
              </a:rPr>
              <a:t>feel-ok.ch/programme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E86A7E-4B93-DFE7-A680-BCD6D0145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86"/>
          <a:stretch/>
        </p:blipFill>
        <p:spPr>
          <a:xfrm>
            <a:off x="2151863" y="2177019"/>
            <a:ext cx="6247491" cy="4427737"/>
          </a:xfrm>
          <a:prstGeom prst="rect">
            <a:avLst/>
          </a:prstGeom>
          <a:ln>
            <a:solidFill>
              <a:srgbClr val="0A4A4A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D105B18-866C-A05A-ECCC-C69F78EBD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09" y="2177019"/>
            <a:ext cx="1800000" cy="1800000"/>
          </a:xfrm>
          <a:prstGeom prst="rect">
            <a:avLst/>
          </a:prstGeom>
          <a:ln>
            <a:solidFill>
              <a:srgbClr val="0A4A4A"/>
            </a:solidFill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4A433FF-7323-D604-A179-7D1E89C04AED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13023F5-DBF9-D9AF-1FD4-F844565C02BB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0" name="Grafik 9">
              <a:hlinkClick r:id="rId5"/>
              <a:extLst>
                <a:ext uri="{FF2B5EF4-FFF2-40B4-BE49-F238E27FC236}">
                  <a16:creationId xmlns:a16="http://schemas.microsoft.com/office/drawing/2014/main" id="{4CC2EF27-D927-9AC9-2E5D-104269A0F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418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AD3E1-341A-2B5D-4018-C54EC552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SPRINT</a:t>
            </a:r>
            <a:r>
              <a:rPr lang="de-CH" dirty="0">
                <a:solidFill>
                  <a:srgbClr val="F7CCAC"/>
                </a:solidFill>
              </a:rPr>
              <a:t> · 4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B59FD3-A543-251C-0F9B-AA10152E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solidFill>
                  <a:srgbClr val="EE7323"/>
                </a:solidFill>
              </a:rPr>
              <a:t>Umfragetool SPRINT</a:t>
            </a:r>
            <a:r>
              <a:rPr lang="de-CH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aleway" pitchFamily="2" charset="0"/>
              </a:rPr>
              <a:t>·</a:t>
            </a:r>
            <a:r>
              <a:rPr lang="de-CH" dirty="0"/>
              <a:t> </a:t>
            </a:r>
            <a:r>
              <a:rPr lang="de-CH" dirty="0">
                <a:hlinkClick r:id="rId2"/>
              </a:rPr>
              <a:t>feel-ok.ch/</a:t>
            </a:r>
            <a:r>
              <a:rPr lang="de-CH" dirty="0" err="1">
                <a:hlinkClick r:id="rId2"/>
              </a:rPr>
              <a:t>sprint</a:t>
            </a:r>
            <a:endParaRPr lang="de-CH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D5CF89-06F0-1890-5A49-EE03DFB20467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5A03978-ED87-94BE-129C-8829EF0D20D7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" name="Grafik 5">
              <a:hlinkClick r:id="rId3"/>
              <a:extLst>
                <a:ext uri="{FF2B5EF4-FFF2-40B4-BE49-F238E27FC236}">
                  <a16:creationId xmlns:a16="http://schemas.microsoft.com/office/drawing/2014/main" id="{1A24DAA3-1445-8DBD-1190-B3C0AD99E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972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1AE0-953A-47F3-A8E3-C872CC3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Vielfältige Einsatzmöglichkeiten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B29ED-5F15-4ADD-8B70-F3763D82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49" y="1656895"/>
            <a:ext cx="9679993" cy="5003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Sitemap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Übersicht thematischer Ziele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Lektionen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Lehrplan 21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Abenteuerinsel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Methoden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Umfragetool SPRINT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Kreativität und Recherchen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latin typeface="Raleway" pitchFamily="2" charset="0"/>
                <a:cs typeface="Raavi" panose="020B0502040204020203" pitchFamily="34" charset="0"/>
              </a:rPr>
              <a:t>Check out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Landingpage «Cool»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dirty="0">
                <a:cs typeface="Raavi" panose="020B0502040204020203" pitchFamily="34" charset="0"/>
              </a:rPr>
              <a:t>Empfehlung</a:t>
            </a:r>
            <a:endParaRPr lang="de-CH" sz="2400" dirty="0">
              <a:latin typeface="Raleway" pitchFamily="2" charset="0"/>
              <a:cs typeface="Raavi" panose="020B0502040204020203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2096723-F1CB-27BE-9C8B-A144ABBE2516}"/>
              </a:ext>
            </a:extLst>
          </p:cNvPr>
          <p:cNvGrpSpPr/>
          <p:nvPr/>
        </p:nvGrpSpPr>
        <p:grpSpPr>
          <a:xfrm>
            <a:off x="333651" y="444171"/>
            <a:ext cx="571322" cy="385470"/>
            <a:chOff x="333651" y="444171"/>
            <a:chExt cx="571322" cy="38547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1D5A395-DCB3-1849-425B-3D7A53FC1F24}"/>
                </a:ext>
              </a:extLst>
            </p:cNvPr>
            <p:cNvSpPr/>
            <p:nvPr/>
          </p:nvSpPr>
          <p:spPr>
            <a:xfrm>
              <a:off x="476054" y="518474"/>
              <a:ext cx="287517" cy="2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" name="Grafik 5">
              <a:hlinkClick r:id="rId2"/>
              <a:extLst>
                <a:ext uri="{FF2B5EF4-FFF2-40B4-BE49-F238E27FC236}">
                  <a16:creationId xmlns:a16="http://schemas.microsoft.com/office/drawing/2014/main" id="{617D04D5-92F8-ACDA-21CD-0CDA5DAB1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906" b="12462"/>
            <a:stretch/>
          </p:blipFill>
          <p:spPr bwMode="auto">
            <a:xfrm>
              <a:off x="333651" y="444171"/>
              <a:ext cx="571322" cy="385470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3693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feel-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D7F82"/>
      </a:hlink>
      <a:folHlink>
        <a:srgbClr val="1D7F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1822</Words>
  <Application>Microsoft Office PowerPoint</Application>
  <PresentationFormat>Breitbild</PresentationFormat>
  <Paragraphs>384</Paragraphs>
  <Slides>44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Raleway</vt:lpstr>
      <vt:lpstr>Wingdings</vt:lpstr>
      <vt:lpstr>Office</vt:lpstr>
      <vt:lpstr>feel-ok.ch</vt:lpstr>
      <vt:lpstr>Download der Dokumentation</vt:lpstr>
      <vt:lpstr>Was enthält feel-ok.ch?</vt:lpstr>
      <vt:lpstr>Nutzen Sie feel-ok.ch nicht,</vt:lpstr>
      <vt:lpstr>Fachliche Unterstützung · 1/3</vt:lpstr>
      <vt:lpstr>Fachliche Unterstützung · 2/3</vt:lpstr>
      <vt:lpstr>Fachliche Unterstützung · 3/3</vt:lpstr>
      <vt:lpstr>SPRINT · 4</vt:lpstr>
      <vt:lpstr>Vielfältige Einsatzmöglichkeiten</vt:lpstr>
      <vt:lpstr>Vielfältige Ansprechgruppen</vt:lpstr>
      <vt:lpstr>Abenteuerinsel · Klasse 1</vt:lpstr>
      <vt:lpstr>Abenteuerinsel · Klasse 2</vt:lpstr>
      <vt:lpstr>Abenteuerinsel · Klasse 3</vt:lpstr>
      <vt:lpstr>Speisekarte</vt:lpstr>
      <vt:lpstr>Sitemap</vt:lpstr>
      <vt:lpstr>Sitemap</vt:lpstr>
      <vt:lpstr>Sitemap</vt:lpstr>
      <vt:lpstr>Übersicht thematischer Ziele</vt:lpstr>
      <vt:lpstr>Übersicht thematischer Ziele</vt:lpstr>
      <vt:lpstr>Übersicht thematischer Ziele</vt:lpstr>
      <vt:lpstr>Lektionen</vt:lpstr>
      <vt:lpstr>Besonderheit von feel-ok.ch</vt:lpstr>
      <vt:lpstr>feelok · Version 1 · 2001</vt:lpstr>
      <vt:lpstr>Lektionen</vt:lpstr>
      <vt:lpstr>Lektionen</vt:lpstr>
      <vt:lpstr>Lehrplan 21</vt:lpstr>
      <vt:lpstr>Lehrplan 21</vt:lpstr>
      <vt:lpstr>Abenteuerinsel</vt:lpstr>
      <vt:lpstr>Abenteuerinsel</vt:lpstr>
      <vt:lpstr>Methoden</vt:lpstr>
      <vt:lpstr>Methoden</vt:lpstr>
      <vt:lpstr>SPRINT</vt:lpstr>
      <vt:lpstr>SPRINT</vt:lpstr>
      <vt:lpstr>Kreativität · Recherche</vt:lpstr>
      <vt:lpstr>Kreativität · Recherche</vt:lpstr>
      <vt:lpstr>Check out · Jugendbeiträge</vt:lpstr>
      <vt:lpstr>Check out · Jugendbeiträge</vt:lpstr>
      <vt:lpstr>Landingpage für Jugendliche · Cool</vt:lpstr>
      <vt:lpstr>Landingpage für Jugendliche · Cool</vt:lpstr>
      <vt:lpstr>Empfehlung</vt:lpstr>
      <vt:lpstr>Empfehlung</vt:lpstr>
      <vt:lpstr>Vielfältige Einsatzmöglichkeiten</vt:lpstr>
      <vt:lpstr>Vielfältige Einsatzmöglichkeiten</vt:lpstr>
      <vt:lpstr>Informiert bleiben…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kt.feel-ok.ch</dc:title>
  <dc:creator>Oliver Padlina</dc:creator>
  <cp:lastModifiedBy>Oliver Padlina</cp:lastModifiedBy>
  <cp:revision>115</cp:revision>
  <dcterms:created xsi:type="dcterms:W3CDTF">2021-12-07T12:54:31Z</dcterms:created>
  <dcterms:modified xsi:type="dcterms:W3CDTF">2022-05-23T12:52:13Z</dcterms:modified>
</cp:coreProperties>
</file>